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1" r:id="rId3"/>
    <p:sldId id="257" r:id="rId4"/>
    <p:sldId id="260" r:id="rId5"/>
    <p:sldId id="262" r:id="rId6"/>
    <p:sldId id="259" r:id="rId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25" d="100"/>
          <a:sy n="125" d="100"/>
        </p:scale>
        <p:origin x="120" y="-3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740700261"/>
              </p:ext>
            </p:extLst>
          </p:nvPr>
        </p:nvGraphicFramePr>
        <p:xfrm>
          <a:off x="75181" y="338552"/>
          <a:ext cx="6707638" cy="9642571"/>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38344">
                  <a:extLst>
                    <a:ext uri="{9D8B030D-6E8A-4147-A177-3AD203B41FA5}">
                      <a16:colId xmlns:a16="http://schemas.microsoft.com/office/drawing/2014/main" val="1166674879"/>
                    </a:ext>
                  </a:extLst>
                </a:gridCol>
                <a:gridCol w="3332285">
                  <a:extLst>
                    <a:ext uri="{9D8B030D-6E8A-4147-A177-3AD203B41FA5}">
                      <a16:colId xmlns:a16="http://schemas.microsoft.com/office/drawing/2014/main" val="1984494452"/>
                    </a:ext>
                  </a:extLst>
                </a:gridCol>
                <a:gridCol w="1001590">
                  <a:extLst>
                    <a:ext uri="{9D8B030D-6E8A-4147-A177-3AD203B41FA5}">
                      <a16:colId xmlns:a16="http://schemas.microsoft.com/office/drawing/2014/main" val="3375918317"/>
                    </a:ext>
                  </a:extLst>
                </a:gridCol>
                <a:gridCol w="915419">
                  <a:extLst>
                    <a:ext uri="{9D8B030D-6E8A-4147-A177-3AD203B41FA5}">
                      <a16:colId xmlns:a16="http://schemas.microsoft.com/office/drawing/2014/main" val="2717122690"/>
                    </a:ext>
                  </a:extLst>
                </a:gridCol>
              </a:tblGrid>
              <a:tr h="698080">
                <a:tc rowSpan="4">
                  <a:txBody>
                    <a:bodyPr/>
                    <a:lstStyle/>
                    <a:p>
                      <a:pPr algn="ctr"/>
                      <a:r>
                        <a:rPr kumimoji="1" lang="ja-JP" altLang="en-US" sz="1200" dirty="0" smtClean="0">
                          <a:latin typeface="+mn-ea"/>
                          <a:ea typeface="+mn-ea"/>
                        </a:rPr>
                        <a:t>総則</a:t>
                      </a:r>
                      <a:endParaRPr kumimoji="1" lang="ja-JP" altLang="en-US" sz="1200" dirty="0">
                        <a:latin typeface="+mn-ea"/>
                        <a:ea typeface="+mn-ea"/>
                      </a:endParaRPr>
                    </a:p>
                  </a:txBody>
                  <a:tcPr marL="36000" marR="36000" marT="36000" marB="36000" vert="eaVert" anchor="ctr"/>
                </a:tc>
                <a:tc rowSpan="2" gridSpan="2">
                  <a:txBody>
                    <a:bodyPr/>
                    <a:lstStyle/>
                    <a:p>
                      <a:pPr algn="ctr"/>
                      <a:r>
                        <a:rPr kumimoji="1" lang="ja-JP" altLang="en-US" sz="1200" dirty="0" smtClean="0">
                          <a:latin typeface="+mn-ea"/>
                          <a:ea typeface="+mn-ea"/>
                        </a:rPr>
                        <a:t>目的及び範囲</a:t>
                      </a:r>
                      <a:endParaRPr kumimoji="1" lang="ja-JP" altLang="en-US" sz="1200" dirty="0">
                        <a:latin typeface="+mn-ea"/>
                        <a:ea typeface="+mn-ea"/>
                      </a:endParaRPr>
                    </a:p>
                  </a:txBody>
                  <a:tcPr marL="36000" marR="36000" marT="36000" marB="36000" anchor="ctr"/>
                </a:tc>
                <a:tc rowSpan="2" hMerge="1">
                  <a:txBody>
                    <a:bodyPr/>
                    <a:lstStyle/>
                    <a:p>
                      <a:endParaRPr kumimoji="1" lang="ja-JP" altLang="en-US"/>
                    </a:p>
                  </a:txBody>
                  <a:tcPr/>
                </a:tc>
                <a:tc gridSpan="3">
                  <a:txBody>
                    <a:bodyPr/>
                    <a:lstStyle/>
                    <a:p>
                      <a:r>
                        <a:rPr kumimoji="1" lang="ja-JP" altLang="en-US" sz="12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94527">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3">
                  <a:txBody>
                    <a:bodyPr/>
                    <a:lstStyle/>
                    <a:p>
                      <a:r>
                        <a:rPr kumimoji="1" lang="ja-JP" altLang="en-US" sz="1200" dirty="0" smtClean="0"/>
                        <a:t>この計画で示す防火管理業務を行う範囲は、別図に示す当該事業所が専有する部分について、全て責任を持つものとする。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管理権原者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管理権原者は、事業所内の防火管理業務について、全ての責任を持つ。</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防火管理者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防火管理者はこの計画の作成及び実行に関する全ての権限を持ち業務する。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93408">
                <a:tc rowSpan="4">
                  <a:txBody>
                    <a:bodyPr/>
                    <a:lstStyle/>
                    <a:p>
                      <a:pPr algn="ctr"/>
                      <a:r>
                        <a:rPr kumimoji="1" lang="ja-JP" altLang="en-US" sz="1200" dirty="0" smtClean="0">
                          <a:latin typeface="+mn-ea"/>
                          <a:ea typeface="+mn-ea"/>
                        </a:rPr>
                        <a:t>事業所概要</a:t>
                      </a:r>
                      <a:endParaRPr kumimoji="1" lang="ja-JP" altLang="en-US" sz="1200" dirty="0">
                        <a:latin typeface="+mn-ea"/>
                        <a:ea typeface="+mn-ea"/>
                      </a:endParaRPr>
                    </a:p>
                  </a:txBody>
                  <a:tcPr marL="36000" marR="36000" marT="36000" marB="36000" vert="eaVert" anchor="ctr"/>
                </a:tc>
                <a:tc gridSpan="2">
                  <a:txBody>
                    <a:bodyPr/>
                    <a:lstStyle/>
                    <a:p>
                      <a:pPr algn="ctr"/>
                      <a:r>
                        <a:rPr kumimoji="1" lang="ja-JP" altLang="en-US" sz="1200" dirty="0" smtClean="0">
                          <a:latin typeface="+mn-ea"/>
                          <a:ea typeface="+mn-ea"/>
                        </a:rPr>
                        <a:t>建物名称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1767665"/>
                  </a:ext>
                </a:extLst>
              </a:tr>
              <a:tr h="393408">
                <a:tc vMerge="1">
                  <a:txBody>
                    <a:bodyPr/>
                    <a:lstStyle/>
                    <a:p>
                      <a:endParaRPr kumimoji="1" lang="ja-JP" altLang="en-US" dirty="0"/>
                    </a:p>
                  </a:txBody>
                  <a:tcPr/>
                </a:tc>
                <a:tc gridSpan="2">
                  <a:txBody>
                    <a:bodyPr/>
                    <a:lstStyle/>
                    <a:p>
                      <a:pPr algn="ctr"/>
                      <a:r>
                        <a:rPr kumimoji="1" lang="ja-JP" altLang="en-US" sz="1200" dirty="0" smtClean="0">
                          <a:latin typeface="+mn-ea"/>
                          <a:ea typeface="+mn-ea"/>
                        </a:rPr>
                        <a:t>テナント名称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69722735"/>
                  </a:ext>
                </a:extLst>
              </a:tr>
              <a:tr h="487914">
                <a:tc vMerge="1">
                  <a:txBody>
                    <a:bodyPr/>
                    <a:lstStyle/>
                    <a:p>
                      <a:endParaRPr kumimoji="1" lang="ja-JP" altLang="en-US" dirty="0"/>
                    </a:p>
                  </a:txBody>
                  <a:tcPr/>
                </a:tc>
                <a:tc gridSpan="2">
                  <a:txBody>
                    <a:bodyPr/>
                    <a:lstStyle/>
                    <a:p>
                      <a:pPr algn="ctr"/>
                      <a:r>
                        <a:rPr kumimoji="1" lang="ja-JP" altLang="en-US" sz="1200" dirty="0" smtClean="0">
                          <a:latin typeface="+mn-ea"/>
                          <a:ea typeface="+mn-ea"/>
                        </a:rPr>
                        <a:t>事業所用途</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just"/>
                      <a:r>
                        <a:rPr kumimoji="1" lang="ja-JP" altLang="en-US" sz="1200" dirty="0" smtClean="0">
                          <a:latin typeface="+mn-ea"/>
                          <a:ea typeface="+mn-ea"/>
                        </a:rPr>
                        <a:t>□事務所　□飲食店　□物品販売店　□学校　□倉庫　□作業場　</a:t>
                      </a:r>
                      <a:endParaRPr kumimoji="1" lang="en-US" altLang="ja-JP" sz="1200" dirty="0" smtClean="0">
                        <a:latin typeface="+mn-ea"/>
                        <a:ea typeface="+mn-ea"/>
                      </a:endParaRPr>
                    </a:p>
                    <a:p>
                      <a:pPr algn="just"/>
                      <a:r>
                        <a:rPr kumimoji="1" lang="ja-JP" altLang="en-US" sz="1200" dirty="0" smtClean="0">
                          <a:latin typeface="+mn-ea"/>
                          <a:ea typeface="+mn-ea"/>
                        </a:rPr>
                        <a:t>□</a:t>
                      </a:r>
                      <a:r>
                        <a:rPr kumimoji="1" lang="ja-JP" altLang="en-US" sz="1200" smtClean="0">
                          <a:latin typeface="+mn-ea"/>
                          <a:ea typeface="+mn-ea"/>
                        </a:rPr>
                        <a:t>病院等　□</a:t>
                      </a:r>
                      <a:r>
                        <a:rPr kumimoji="1" lang="ja-JP" altLang="en-US" sz="1200" dirty="0" smtClean="0">
                          <a:latin typeface="+mn-ea"/>
                          <a:ea typeface="+mn-ea"/>
                        </a:rPr>
                        <a:t>福祉施設等　□駐車場　□その他（　　　</a:t>
                      </a:r>
                      <a:r>
                        <a:rPr kumimoji="1" lang="ja-JP" altLang="en-US" sz="1200" smtClean="0">
                          <a:latin typeface="+mn-ea"/>
                          <a:ea typeface="+mn-ea"/>
                        </a:rPr>
                        <a:t>　</a:t>
                      </a:r>
                      <a:r>
                        <a:rPr kumimoji="1" lang="ja-JP" altLang="en-US" sz="1200" dirty="0" smtClean="0">
                          <a:latin typeface="+mn-ea"/>
                          <a:ea typeface="+mn-ea"/>
                        </a:rPr>
                        <a:t>　　　　　　）</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3136186073"/>
                  </a:ext>
                </a:extLst>
              </a:tr>
              <a:tr h="393408">
                <a:tc vMerge="1">
                  <a:txBody>
                    <a:bodyPr/>
                    <a:lstStyle/>
                    <a:p>
                      <a:endParaRPr kumimoji="1" lang="ja-JP" altLang="en-US" sz="1200" dirty="0"/>
                    </a:p>
                  </a:txBody>
                  <a:tcPr/>
                </a:tc>
                <a:tc gridSpan="2">
                  <a:txBody>
                    <a:bodyPr/>
                    <a:lstStyle/>
                    <a:p>
                      <a:pPr algn="ctr"/>
                      <a:r>
                        <a:rPr kumimoji="1" lang="ja-JP" altLang="en-US" sz="1200" dirty="0" smtClean="0">
                          <a:latin typeface="+mn-ea"/>
                          <a:ea typeface="+mn-ea"/>
                        </a:rPr>
                        <a:t>占有部分</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階部分（　　　　　号室）</a:t>
                      </a:r>
                      <a:endParaRPr kumimoji="1" lang="ja-JP" altLang="en-US" sz="1200" dirty="0">
                        <a:latin typeface="+mn-ea"/>
                        <a:ea typeface="+mn-ea"/>
                      </a:endParaRPr>
                    </a:p>
                  </a:txBody>
                  <a:tcPr marL="36000" marR="36000" marT="36000" marB="36000" anchor="ctr"/>
                </a:tc>
                <a:tc>
                  <a:txBody>
                    <a:bodyPr/>
                    <a:lstStyle/>
                    <a:p>
                      <a:pPr algn="ctr"/>
                      <a:r>
                        <a:rPr kumimoji="1" lang="ja-JP" altLang="en-US" sz="1200" dirty="0" smtClean="0">
                          <a:latin typeface="+mn-ea"/>
                          <a:ea typeface="+mn-ea"/>
                        </a:rPr>
                        <a:t>占有面積</a:t>
                      </a:r>
                      <a:endParaRPr kumimoji="1" lang="ja-JP" altLang="en-US" sz="1200" dirty="0">
                        <a:latin typeface="+mn-ea"/>
                        <a:ea typeface="+mn-ea"/>
                      </a:endParaRPr>
                    </a:p>
                  </a:txBody>
                  <a:tcPr marL="36000" marR="36000" marT="36000" marB="36000" anchor="ctr"/>
                </a:tc>
                <a:tc>
                  <a:txBody>
                    <a:bodyPr/>
                    <a:lstStyle/>
                    <a:p>
                      <a:pPr algn="r"/>
                      <a:r>
                        <a:rPr lang="ja-JP" altLang="en-US" sz="1200" dirty="0" smtClean="0">
                          <a:latin typeface="+mn-ea"/>
                          <a:ea typeface="+mn-ea"/>
                        </a:rPr>
                        <a:t>㎡</a:t>
                      </a:r>
                      <a:endParaRPr lang="ja-JP" altLang="en-US" sz="1200" dirty="0">
                        <a:latin typeface="+mn-ea"/>
                        <a:ea typeface="+mn-ea"/>
                      </a:endParaRPr>
                    </a:p>
                  </a:txBody>
                  <a:tcPr marL="36000" marR="36000" marT="36000" marB="36000" anchor="ctr"/>
                </a:tc>
                <a:extLst>
                  <a:ext uri="{0D108BD9-81ED-4DB2-BD59-A6C34878D82A}">
                    <a16:rowId xmlns:a16="http://schemas.microsoft.com/office/drawing/2014/main" val="1419221836"/>
                  </a:ext>
                </a:extLst>
              </a:tr>
              <a:tr h="1941881">
                <a:tc rowSpan="4">
                  <a:txBody>
                    <a:bodyPr/>
                    <a:lstStyle/>
                    <a:p>
                      <a:pPr algn="ctr"/>
                      <a:r>
                        <a:rPr kumimoji="1" lang="ja-JP" altLang="en-US" sz="1200" dirty="0" smtClean="0">
                          <a:latin typeface="+mn-ea"/>
                          <a:ea typeface="+mn-ea"/>
                        </a:rPr>
                        <a:t>防火管理業務</a:t>
                      </a:r>
                      <a:endParaRPr kumimoji="1" lang="ja-JP" altLang="en-US" sz="1200" dirty="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消防機関への届出等</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管理権原者または防火管理者等は次の各号に掲げる業務について届出、報告及び</a:t>
                      </a:r>
                      <a:endParaRPr kumimoji="1" lang="en-US" altLang="ja-JP" sz="1200" dirty="0" smtClean="0">
                        <a:latin typeface="+mn-ea"/>
                        <a:ea typeface="+mn-ea"/>
                      </a:endParaRPr>
                    </a:p>
                    <a:p>
                      <a:r>
                        <a:rPr kumimoji="1" lang="ja-JP" altLang="en-US" sz="1200" dirty="0" smtClean="0">
                          <a:latin typeface="+mn-ea"/>
                          <a:ea typeface="+mn-ea"/>
                        </a:rPr>
                        <a:t>連絡を行う。</a:t>
                      </a:r>
                    </a:p>
                    <a:p>
                      <a:r>
                        <a:rPr kumimoji="1" lang="ja-JP" altLang="en-US" sz="1200" dirty="0" smtClean="0">
                          <a:latin typeface="+mn-ea"/>
                          <a:ea typeface="+mn-ea"/>
                        </a:rPr>
                        <a:t>１　防火管理者選任（解任）届出</a:t>
                      </a:r>
                    </a:p>
                    <a:p>
                      <a:r>
                        <a:rPr kumimoji="1" lang="ja-JP" altLang="en-US" sz="1200" dirty="0" smtClean="0">
                          <a:latin typeface="+mn-ea"/>
                          <a:ea typeface="+mn-ea"/>
                        </a:rPr>
                        <a:t>２　消防計画作成（変更）届出</a:t>
                      </a:r>
                    </a:p>
                    <a:p>
                      <a:r>
                        <a:rPr kumimoji="1" lang="ja-JP" altLang="en-US" sz="1200" dirty="0" smtClean="0">
                          <a:latin typeface="+mn-ea"/>
                          <a:ea typeface="+mn-ea"/>
                        </a:rPr>
                        <a:t>３　消防用設備等（特殊消防用設備等）点検結果報告書</a:t>
                      </a:r>
                      <a:endParaRPr kumimoji="1" lang="en-US" altLang="ja-JP" sz="1200" dirty="0" smtClean="0">
                        <a:latin typeface="+mn-ea"/>
                        <a:ea typeface="+mn-ea"/>
                      </a:endParaRPr>
                    </a:p>
                    <a:p>
                      <a:r>
                        <a:rPr kumimoji="1" lang="ja-JP" altLang="en-US" sz="1200" dirty="0" smtClean="0">
                          <a:latin typeface="+mn-ea"/>
                          <a:ea typeface="+mn-ea"/>
                        </a:rPr>
                        <a:t>４　防火対象物点検結果報告書</a:t>
                      </a:r>
                    </a:p>
                    <a:p>
                      <a:r>
                        <a:rPr kumimoji="1" lang="ja-JP" altLang="en-US" sz="1200" dirty="0" smtClean="0">
                          <a:latin typeface="+mn-ea"/>
                          <a:ea typeface="+mn-ea"/>
                        </a:rPr>
                        <a:t>５　自衛消防訓練実施の事前連絡</a:t>
                      </a:r>
                    </a:p>
                    <a:p>
                      <a:r>
                        <a:rPr kumimoji="1" lang="ja-JP" altLang="en-US" sz="1200" dirty="0" smtClean="0">
                          <a:latin typeface="+mn-ea"/>
                          <a:ea typeface="+mn-ea"/>
                        </a:rPr>
                        <a:t>６　工事中の消防計画</a:t>
                      </a:r>
                    </a:p>
                    <a:p>
                      <a:r>
                        <a:rPr kumimoji="1" lang="ja-JP" altLang="en-US" sz="1200" dirty="0" smtClean="0">
                          <a:latin typeface="+mn-ea"/>
                          <a:ea typeface="+mn-ea"/>
                        </a:rPr>
                        <a:t>７　その他</a:t>
                      </a:r>
                    </a:p>
                    <a:p>
                      <a:r>
                        <a:rPr kumimoji="1" lang="en-US" altLang="ja-JP" sz="1200" dirty="0" smtClean="0">
                          <a:latin typeface="+mn-ea"/>
                          <a:ea typeface="+mn-ea"/>
                        </a:rPr>
                        <a:t>※</a:t>
                      </a:r>
                      <a:r>
                        <a:rPr kumimoji="1" lang="ja-JP" altLang="en-US" sz="1200" dirty="0" smtClean="0">
                          <a:latin typeface="+mn-ea"/>
                          <a:ea typeface="+mn-ea"/>
                        </a:rPr>
                        <a:t>　防火管理者は、報告または届け出た書類等の写しその他防火管理業務に必要な</a:t>
                      </a:r>
                      <a:endParaRPr kumimoji="1" lang="en-US" altLang="ja-JP" sz="1200" dirty="0" smtClean="0">
                        <a:latin typeface="+mn-ea"/>
                        <a:ea typeface="+mn-ea"/>
                      </a:endParaRPr>
                    </a:p>
                    <a:p>
                      <a:r>
                        <a:rPr kumimoji="1" lang="ja-JP" altLang="en-US" sz="1200" dirty="0" smtClean="0">
                          <a:latin typeface="+mn-ea"/>
                          <a:ea typeface="+mn-ea"/>
                        </a:rPr>
                        <a:t>書類等を防火管理維持台帳に一括して編纂し、保管する。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p>
                  </a:txBody>
                  <a:tcPr/>
                </a:tc>
                <a:tc hMerge="1">
                  <a:txBody>
                    <a:bodyPr/>
                    <a:lstStyle/>
                    <a:p>
                      <a:pPr algn="ctr"/>
                      <a:endParaRPr kumimoji="1" lang="ja-JP" altLang="en-US" sz="1200"/>
                    </a:p>
                  </a:txBody>
                  <a:tcPr/>
                </a:tc>
                <a:extLst>
                  <a:ext uri="{0D108BD9-81ED-4DB2-BD59-A6C34878D82A}">
                    <a16:rowId xmlns:a16="http://schemas.microsoft.com/office/drawing/2014/main" val="3483688696"/>
                  </a:ext>
                </a:extLst>
              </a:tr>
              <a:tr h="1492061">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200" dirty="0" smtClean="0">
                          <a:latin typeface="+mn-ea"/>
                          <a:ea typeface="+mn-ea"/>
                        </a:rPr>
                        <a:t>利用者等の責務</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防火管理者は利用者等に次の事項を順守させる。</a:t>
                      </a:r>
                      <a:endParaRPr kumimoji="1" lang="en-US" altLang="ja-JP" sz="1200" dirty="0" smtClean="0">
                        <a:latin typeface="+mn-ea"/>
                        <a:ea typeface="+mn-ea"/>
                      </a:endParaRPr>
                    </a:p>
                    <a:p>
                      <a:r>
                        <a:rPr kumimoji="1" lang="ja-JP" altLang="en-US" sz="1200" dirty="0" smtClean="0">
                          <a:latin typeface="+mn-ea"/>
                          <a:ea typeface="+mn-ea"/>
                        </a:rPr>
                        <a:t>１　避難経路図は別図のとおりとし、避難口、階段、避難通路等には避難障害となる</a:t>
                      </a:r>
                      <a:endParaRPr kumimoji="1" lang="en-US" altLang="ja-JP" sz="1200" dirty="0" smtClean="0">
                        <a:latin typeface="+mn-ea"/>
                        <a:ea typeface="+mn-ea"/>
                      </a:endParaRPr>
                    </a:p>
                    <a:p>
                      <a:r>
                        <a:rPr kumimoji="1" lang="ja-JP" altLang="en-US" sz="1200" dirty="0" smtClean="0">
                          <a:latin typeface="+mn-ea"/>
                          <a:ea typeface="+mn-ea"/>
                        </a:rPr>
                        <a:t>　設備を設けたり物品を置かない。</a:t>
                      </a:r>
                    </a:p>
                    <a:p>
                      <a:r>
                        <a:rPr kumimoji="1" lang="ja-JP" altLang="en-US" sz="1200" dirty="0" smtClean="0">
                          <a:latin typeface="+mn-ea"/>
                          <a:ea typeface="+mn-ea"/>
                        </a:rPr>
                        <a:t>２　防火戸の付近には、常に閉鎖の障害となる物品を置かない。</a:t>
                      </a:r>
                    </a:p>
                    <a:p>
                      <a:r>
                        <a:rPr kumimoji="1" lang="ja-JP" altLang="en-US" sz="1200" dirty="0" smtClean="0">
                          <a:latin typeface="+mn-ea"/>
                          <a:ea typeface="+mn-ea"/>
                        </a:rPr>
                        <a:t>３　喫煙は、指定された場所で行う。</a:t>
                      </a:r>
                    </a:p>
                    <a:p>
                      <a:r>
                        <a:rPr kumimoji="1" lang="ja-JP" altLang="en-US" sz="1200" dirty="0" smtClean="0">
                          <a:latin typeface="+mn-ea"/>
                          <a:ea typeface="+mn-ea"/>
                        </a:rPr>
                        <a:t>４　火気使用設備・器具を使用する場合は、周囲を整理、整頓し、可燃物に接近して</a:t>
                      </a:r>
                      <a:endParaRPr kumimoji="1" lang="en-US" altLang="ja-JP" sz="1200" dirty="0" smtClean="0">
                        <a:latin typeface="+mn-ea"/>
                        <a:ea typeface="+mn-ea"/>
                      </a:endParaRPr>
                    </a:p>
                    <a:p>
                      <a:r>
                        <a:rPr kumimoji="1" lang="ja-JP" altLang="en-US" sz="1200" dirty="0" smtClean="0">
                          <a:latin typeface="+mn-ea"/>
                          <a:ea typeface="+mn-ea"/>
                        </a:rPr>
                        <a:t>　使用しない。</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87914">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200" dirty="0" smtClean="0">
                          <a:latin typeface="+mn-ea"/>
                          <a:ea typeface="+mn-ea"/>
                        </a:rPr>
                        <a:t>工事中の防火管理</a:t>
                      </a:r>
                      <a:endParaRPr kumimoji="1" lang="ja-JP" altLang="en-US" sz="1200" dirty="0">
                        <a:latin typeface="+mn-ea"/>
                        <a:ea typeface="+mn-ea"/>
                      </a:endParaRPr>
                    </a:p>
                  </a:txBody>
                  <a:tcPr marL="36000" marR="36000" marT="36000" marB="36000" vert="eaVert" anchor="ct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pPr algn="ctr"/>
                      <a:endParaRPr kumimoji="1" lang="ja-JP" altLang="en-US" sz="1100" dirty="0">
                        <a:latin typeface="+mn-ea"/>
                        <a:ea typeface="+mn-ea"/>
                      </a:endParaRPr>
                    </a:p>
                  </a:txBody>
                  <a:tcPr vert="eaVert" anchor="ctr"/>
                </a:tc>
                <a:tc hMerge="1">
                  <a:txBody>
                    <a:bodyPr/>
                    <a:lstStyle/>
                    <a:p>
                      <a:endParaRPr kumimoji="1" lang="ja-JP" altLang="en-US" sz="1100" dirty="0">
                        <a:latin typeface="+mn-ea"/>
                        <a:ea typeface="+mn-ea"/>
                      </a:endParaRPr>
                    </a:p>
                  </a:txBody>
                  <a:tcPr anchor="ctr"/>
                </a:tc>
                <a:extLst>
                  <a:ext uri="{0D108BD9-81ED-4DB2-BD59-A6C34878D82A}">
                    <a16:rowId xmlns:a16="http://schemas.microsoft.com/office/drawing/2014/main" val="234120800"/>
                  </a:ext>
                </a:extLst>
              </a:tr>
              <a:tr h="1941881">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4">
                  <a:txBody>
                    <a:bodyPr/>
                    <a:lstStyle/>
                    <a:p>
                      <a:pPr algn="l"/>
                      <a:r>
                        <a:rPr kumimoji="1" lang="ja-JP" altLang="en-US" sz="1200" dirty="0" smtClean="0">
                          <a:latin typeface="+mn-ea"/>
                          <a:ea typeface="+mn-ea"/>
                        </a:rPr>
                        <a:t>　防火管理者は工事人に対して次の事項を遵守させる。</a:t>
                      </a:r>
                    </a:p>
                    <a:p>
                      <a:pPr algn="l"/>
                      <a:r>
                        <a:rPr kumimoji="1" lang="ja-JP" altLang="en-US" sz="1200" dirty="0" smtClean="0">
                          <a:latin typeface="+mn-ea"/>
                          <a:ea typeface="+mn-ea"/>
                        </a:rPr>
                        <a:t>１　溶接や溶断を行う場合は、事前に消火器、工事用シート</a:t>
                      </a:r>
                      <a:r>
                        <a:rPr kumimoji="1" lang="en-US" altLang="ja-JP" sz="1200" dirty="0" smtClean="0">
                          <a:latin typeface="+mn-ea"/>
                          <a:ea typeface="+mn-ea"/>
                        </a:rPr>
                        <a:t>(</a:t>
                      </a:r>
                      <a:r>
                        <a:rPr kumimoji="1" lang="ja-JP" altLang="en-US" sz="1200" dirty="0" smtClean="0">
                          <a:latin typeface="+mn-ea"/>
                          <a:ea typeface="+mn-ea"/>
                        </a:rPr>
                        <a:t>防炎物品</a:t>
                      </a:r>
                      <a:r>
                        <a:rPr kumimoji="1" lang="en-US" altLang="ja-JP" sz="1200" dirty="0" smtClean="0">
                          <a:latin typeface="+mn-ea"/>
                          <a:ea typeface="+mn-ea"/>
                        </a:rPr>
                        <a:t>)</a:t>
                      </a:r>
                      <a:r>
                        <a:rPr kumimoji="1" lang="ja-JP" altLang="en-US" sz="1200" dirty="0" smtClean="0">
                          <a:latin typeface="+mn-ea"/>
                          <a:ea typeface="+mn-ea"/>
                        </a:rPr>
                        <a:t>等を準備する。 </a:t>
                      </a:r>
                    </a:p>
                    <a:p>
                      <a:pPr algn="l"/>
                      <a:r>
                        <a:rPr kumimoji="1" lang="ja-JP" altLang="en-US" sz="1200" dirty="0" smtClean="0">
                          <a:latin typeface="+mn-ea"/>
                          <a:ea typeface="+mn-ea"/>
                        </a:rPr>
                        <a:t>２　防火管理者が指定した場所以外では、喫煙及び火気の使用を行わない。</a:t>
                      </a:r>
                    </a:p>
                    <a:p>
                      <a:pPr algn="l"/>
                      <a:r>
                        <a:rPr kumimoji="1" lang="ja-JP" altLang="en-US" sz="1200" dirty="0" smtClean="0">
                          <a:latin typeface="+mn-ea"/>
                          <a:ea typeface="+mn-ea"/>
                        </a:rPr>
                        <a:t>３　工事場所ごとに火気及び危険物の使用責任者を定める。</a:t>
                      </a:r>
                    </a:p>
                    <a:p>
                      <a:pPr algn="l"/>
                      <a:r>
                        <a:rPr kumimoji="1" lang="ja-JP" altLang="en-US" sz="1200" dirty="0" smtClean="0">
                          <a:latin typeface="+mn-ea"/>
                          <a:ea typeface="+mn-ea"/>
                        </a:rPr>
                        <a:t>４　危険物を持ち込む場合は、その都度、防火管理者の承認を受ける。</a:t>
                      </a:r>
                    </a:p>
                    <a:p>
                      <a:pPr algn="l"/>
                      <a:r>
                        <a:rPr kumimoji="1" lang="ja-JP" altLang="en-US" sz="1200" dirty="0" smtClean="0">
                          <a:latin typeface="+mn-ea"/>
                          <a:ea typeface="+mn-ea"/>
                        </a:rPr>
                        <a:t>５　放火を防止するため、資機材等を整理、整頓をする。</a:t>
                      </a:r>
                    </a:p>
                    <a:p>
                      <a:pPr algn="l"/>
                      <a:r>
                        <a:rPr kumimoji="1" lang="ja-JP" altLang="en-US" sz="1200" dirty="0" smtClean="0">
                          <a:latin typeface="+mn-ea"/>
                          <a:ea typeface="+mn-ea"/>
                        </a:rPr>
                        <a:t>６　その他防火管理者が指示すること。</a:t>
                      </a:r>
                      <a:endParaRPr kumimoji="1" lang="en-US" altLang="ja-JP" sz="1200" dirty="0" smtClean="0">
                        <a:latin typeface="+mn-ea"/>
                        <a:ea typeface="+mn-ea"/>
                      </a:endParaRPr>
                    </a:p>
                    <a:p>
                      <a:r>
                        <a:rPr kumimoji="1" lang="ja-JP" altLang="en-US" sz="1200" dirty="0" smtClean="0">
                          <a:latin typeface="+mn-ea"/>
                          <a:ea typeface="+mn-ea"/>
                        </a:rPr>
                        <a:t>７　軽微な増築、改築等の工事を行う場合で、この消防計画により適切に</a:t>
                      </a:r>
                      <a:endParaRPr kumimoji="1" lang="en-US" altLang="ja-JP" sz="1200" dirty="0" smtClean="0">
                        <a:latin typeface="+mn-ea"/>
                        <a:ea typeface="+mn-ea"/>
                      </a:endParaRPr>
                    </a:p>
                    <a:p>
                      <a:r>
                        <a:rPr kumimoji="1" lang="ja-JP" altLang="en-US" sz="1200" dirty="0" smtClean="0">
                          <a:latin typeface="+mn-ea"/>
                          <a:ea typeface="+mn-ea"/>
                        </a:rPr>
                        <a:t>　防火管理業務を実施できる場合を除き、別に工事中の消防計画を作成し、</a:t>
                      </a:r>
                      <a:endParaRPr kumimoji="1" lang="en-US" altLang="ja-JP" sz="1200" dirty="0" smtClean="0">
                        <a:latin typeface="+mn-ea"/>
                        <a:ea typeface="+mn-ea"/>
                      </a:endParaRPr>
                    </a:p>
                    <a:p>
                      <a:r>
                        <a:rPr kumimoji="1" lang="ja-JP" altLang="en-US" sz="1200" dirty="0" smtClean="0">
                          <a:latin typeface="+mn-ea"/>
                          <a:ea typeface="+mn-ea"/>
                        </a:rPr>
                        <a:t>　消防署に届け出る。</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latin typeface="+mn-ea"/>
                        <a:ea typeface="+mn-ea"/>
                      </a:endParaRPr>
                    </a:p>
                  </a:txBody>
                  <a:tcPr vert="eaVert" anchor="ctr"/>
                </a:tc>
                <a:tc hMerge="1">
                  <a:txBody>
                    <a:bodyPr/>
                    <a:lstStyle/>
                    <a:p>
                      <a:endParaRPr kumimoji="1" lang="en-US" altLang="ja-JP" sz="1100" dirty="0" smtClean="0">
                        <a:latin typeface="+mn-ea"/>
                        <a:ea typeface="+mn-ea"/>
                      </a:endParaRPr>
                    </a:p>
                  </a:txBody>
                  <a:tcPr anchor="ct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492657" y="0"/>
            <a:ext cx="3872686" cy="338554"/>
          </a:xfrm>
          <a:prstGeom prst="rect">
            <a:avLst/>
          </a:prstGeom>
          <a:noFill/>
        </p:spPr>
        <p:txBody>
          <a:bodyPr wrap="square" rtlCol="0">
            <a:spAutoFit/>
          </a:bodyPr>
          <a:lstStyle/>
          <a:p>
            <a:pPr algn="dist"/>
            <a:r>
              <a:rPr kumimoji="1" lang="ja-JP" altLang="en-US" sz="1600" dirty="0"/>
              <a:t>消防計画</a:t>
            </a:r>
            <a:r>
              <a:rPr kumimoji="1" lang="ja-JP" altLang="en-US" sz="1600" dirty="0" smtClean="0"/>
              <a:t>（テナント用</a:t>
            </a:r>
            <a:r>
              <a:rPr kumimoji="1" lang="ja-JP" altLang="en-US" sz="1600" dirty="0"/>
              <a:t>）</a:t>
            </a:r>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78820204"/>
              </p:ext>
            </p:extLst>
          </p:nvPr>
        </p:nvGraphicFramePr>
        <p:xfrm>
          <a:off x="47697" y="64168"/>
          <a:ext cx="6791254" cy="8466332"/>
        </p:xfrm>
        <a:graphic>
          <a:graphicData uri="http://schemas.openxmlformats.org/drawingml/2006/table">
            <a:tbl>
              <a:tblPr firstRow="1" bandRow="1">
                <a:tableStyleId>{5940675A-B579-460E-94D1-54222C63F5DA}</a:tableStyleId>
              </a:tblPr>
              <a:tblGrid>
                <a:gridCol w="363574">
                  <a:extLst>
                    <a:ext uri="{9D8B030D-6E8A-4147-A177-3AD203B41FA5}">
                      <a16:colId xmlns:a16="http://schemas.microsoft.com/office/drawing/2014/main" val="3198741462"/>
                    </a:ext>
                  </a:extLst>
                </a:gridCol>
                <a:gridCol w="363574">
                  <a:extLst>
                    <a:ext uri="{9D8B030D-6E8A-4147-A177-3AD203B41FA5}">
                      <a16:colId xmlns:a16="http://schemas.microsoft.com/office/drawing/2014/main" val="3763369366"/>
                    </a:ext>
                  </a:extLst>
                </a:gridCol>
                <a:gridCol w="363574">
                  <a:extLst>
                    <a:ext uri="{9D8B030D-6E8A-4147-A177-3AD203B41FA5}">
                      <a16:colId xmlns:a16="http://schemas.microsoft.com/office/drawing/2014/main" val="1166674879"/>
                    </a:ext>
                  </a:extLst>
                </a:gridCol>
                <a:gridCol w="1900177">
                  <a:extLst>
                    <a:ext uri="{9D8B030D-6E8A-4147-A177-3AD203B41FA5}">
                      <a16:colId xmlns:a16="http://schemas.microsoft.com/office/drawing/2014/main" val="2121565811"/>
                    </a:ext>
                  </a:extLst>
                </a:gridCol>
                <a:gridCol w="435766">
                  <a:extLst>
                    <a:ext uri="{9D8B030D-6E8A-4147-A177-3AD203B41FA5}">
                      <a16:colId xmlns:a16="http://schemas.microsoft.com/office/drawing/2014/main" val="727433448"/>
                    </a:ext>
                  </a:extLst>
                </a:gridCol>
                <a:gridCol w="1464412">
                  <a:extLst>
                    <a:ext uri="{9D8B030D-6E8A-4147-A177-3AD203B41FA5}">
                      <a16:colId xmlns:a16="http://schemas.microsoft.com/office/drawing/2014/main" val="2873380244"/>
                    </a:ext>
                  </a:extLst>
                </a:gridCol>
                <a:gridCol w="1900177">
                  <a:extLst>
                    <a:ext uri="{9D8B030D-6E8A-4147-A177-3AD203B41FA5}">
                      <a16:colId xmlns:a16="http://schemas.microsoft.com/office/drawing/2014/main" val="2333123260"/>
                    </a:ext>
                  </a:extLst>
                </a:gridCol>
              </a:tblGrid>
              <a:tr h="507332">
                <a:tc rowSpan="4">
                  <a:txBody>
                    <a:bodyPr/>
                    <a:lstStyle/>
                    <a:p>
                      <a:pPr algn="ctr"/>
                      <a:r>
                        <a:rPr kumimoji="1" lang="ja-JP" altLang="en-US" sz="1200" dirty="0" smtClean="0">
                          <a:latin typeface="+mn-ea"/>
                          <a:ea typeface="+mn-ea"/>
                        </a:rPr>
                        <a:t>火災予防上の点検等</a:t>
                      </a:r>
                      <a:endParaRPr kumimoji="1" lang="en-US" altLang="ja-JP" sz="1200" dirty="0" smtClean="0">
                        <a:latin typeface="+mn-ea"/>
                        <a:ea typeface="+mn-ea"/>
                      </a:endParaRPr>
                    </a:p>
                  </a:txBody>
                  <a:tcPr marL="36000" marR="36000" marT="36000" marB="36000" vert="eaVert" anchor="ctr"/>
                </a:tc>
                <a:tc gridSpan="6">
                  <a:txBody>
                    <a:bodyPr/>
                    <a:lstStyle/>
                    <a:p>
                      <a:r>
                        <a:rPr kumimoji="1" lang="ja-JP" altLang="en-US" sz="1200" dirty="0" smtClean="0">
                          <a:latin typeface="+mn-ea"/>
                          <a:ea typeface="+mn-ea"/>
                        </a:rPr>
                        <a:t>　防火管理者（防火管理者が指名する者）は、日常、下表の点検対象について自主点検を実施する。また、自主点検記録表（別表１）にその結果を記録する。</a:t>
                      </a:r>
                      <a:endParaRPr kumimoji="1" lang="en-US" altLang="ja-JP" sz="1200" dirty="0" smtClean="0">
                        <a:latin typeface="+mn-ea"/>
                        <a:ea typeface="+mn-ea"/>
                      </a:endParaRPr>
                    </a:p>
                    <a:p>
                      <a:r>
                        <a:rPr kumimoji="1" lang="ja-JP" altLang="en-US" sz="1200" dirty="0" smtClean="0">
                          <a:latin typeface="+mn-ea"/>
                          <a:ea typeface="+mn-ea"/>
                        </a:rPr>
                        <a:t>　防火管理者は、不備欠陥等については改修計画を樹立し、早期に改修する。</a:t>
                      </a:r>
                      <a:endParaRPr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100" dirty="0" smtClean="0">
                        <a:latin typeface="+mn-ea"/>
                        <a:ea typeface="+mn-ea"/>
                      </a:endParaRPr>
                    </a:p>
                  </a:txBody>
                  <a:tcPr marL="36000" marR="36000" marT="36000" marB="36000" vert="eaVert" anchor="ctr"/>
                </a:tc>
                <a:extLst>
                  <a:ext uri="{0D108BD9-81ED-4DB2-BD59-A6C34878D82A}">
                    <a16:rowId xmlns:a16="http://schemas.microsoft.com/office/drawing/2014/main" val="377003682"/>
                  </a:ext>
                </a:extLst>
              </a:tr>
              <a:tr h="288000">
                <a:tc vMerge="1">
                  <a:txBody>
                    <a:bodyPr/>
                    <a:lstStyle/>
                    <a:p>
                      <a:endParaRPr kumimoji="1" lang="ja-JP" altLang="en-US" sz="1200" dirty="0"/>
                    </a:p>
                  </a:txBody>
                  <a:tcPr/>
                </a:tc>
                <a:tc rowSpan="3">
                  <a:txBody>
                    <a:bodyPr/>
                    <a:lstStyle/>
                    <a:p>
                      <a:pPr algn="ctr"/>
                      <a:r>
                        <a:rPr kumimoji="1" lang="ja-JP" altLang="en-US" sz="1200" dirty="0" smtClean="0">
                          <a:latin typeface="+mn-ea"/>
                          <a:ea typeface="+mn-ea"/>
                        </a:rPr>
                        <a:t>点検項目</a:t>
                      </a:r>
                    </a:p>
                  </a:txBody>
                  <a:tcPr marL="36000" marR="36000" marT="36000" marB="36000" vert="eaVert" anchor="ctr"/>
                </a:tc>
                <a:tc gridSpan="3">
                  <a:txBody>
                    <a:bodyPr/>
                    <a:lstStyle/>
                    <a:p>
                      <a:pPr algn="ctr"/>
                      <a:r>
                        <a:rPr kumimoji="1" lang="ja-JP" altLang="en-US" sz="1200" dirty="0" smtClean="0">
                          <a:latin typeface="+mn-ea"/>
                          <a:ea typeface="+mn-ea"/>
                        </a:rPr>
                        <a:t>避難通路</a:t>
                      </a: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火を使用する設備・器具</a:t>
                      </a: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212534279"/>
                  </a:ext>
                </a:extLst>
              </a:tr>
              <a:tr h="284252">
                <a:tc vMerge="1">
                  <a:txBody>
                    <a:bodyPr/>
                    <a:lstStyle/>
                    <a:p>
                      <a:endParaRPr kumimoji="1" lang="ja-JP" altLang="en-US" sz="1200" dirty="0"/>
                    </a:p>
                  </a:txBody>
                  <a:tcPr/>
                </a:tc>
                <a:tc vMerge="1">
                  <a:txBody>
                    <a:bodyPr/>
                    <a:lstStyle/>
                    <a:p>
                      <a:pPr algn="ctr"/>
                      <a:endParaRPr kumimoji="1" lang="ja-JP" altLang="en-US" sz="1100" dirty="0">
                        <a:latin typeface="+mn-ea"/>
                        <a:ea typeface="+mn-ea"/>
                      </a:endParaRPr>
                    </a:p>
                  </a:txBody>
                  <a:tcPr marL="36000" marR="36000" marT="36000" marB="36000" anchor="ctr"/>
                </a:tc>
                <a:tc gridSpan="3">
                  <a:txBody>
                    <a:bodyPr/>
                    <a:lstStyle/>
                    <a:p>
                      <a:pPr algn="ctr"/>
                      <a:r>
                        <a:rPr kumimoji="1" lang="ja-JP" altLang="en-US" sz="1200" dirty="0" smtClean="0">
                          <a:latin typeface="+mn-ea"/>
                          <a:ea typeface="+mn-ea"/>
                        </a:rPr>
                        <a:t>防火区画</a:t>
                      </a:r>
                      <a:endParaRPr kumimoji="1" lang="ja-JP" altLang="en-US" sz="12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電気を使用する設備・器具</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558989333"/>
                  </a:ext>
                </a:extLst>
              </a:tr>
              <a:tr h="288000">
                <a:tc vMerge="1">
                  <a:txBody>
                    <a:bodyPr/>
                    <a:lstStyle/>
                    <a:p>
                      <a:endParaRPr kumimoji="1" lang="ja-JP" altLang="en-US" sz="1200" dirty="0"/>
                    </a:p>
                  </a:txBody>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消防用設備等</a:t>
                      </a: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その他</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258083108"/>
                  </a:ext>
                </a:extLst>
              </a:tr>
              <a:tr h="1134185">
                <a:tc rowSpan="5">
                  <a:txBody>
                    <a:bodyPr/>
                    <a:lstStyle/>
                    <a:p>
                      <a:pPr algn="ctr"/>
                      <a:r>
                        <a:rPr kumimoji="1" lang="ja-JP" altLang="en-US" sz="1200" dirty="0" smtClean="0">
                          <a:latin typeface="+mn-ea"/>
                          <a:ea typeface="+mn-ea"/>
                        </a:rPr>
                        <a:t>教育・訓練</a:t>
                      </a:r>
                      <a:endParaRPr kumimoji="1" lang="en-US" altLang="ja-JP" sz="1200" dirty="0" smtClean="0">
                        <a:latin typeface="+mn-ea"/>
                        <a:ea typeface="+mn-ea"/>
                      </a:endParaRPr>
                    </a:p>
                  </a:txBody>
                  <a:tcPr marL="36000" marR="36000" marT="36000" marB="36000" vert="eaVert" anchor="ctr"/>
                </a:tc>
                <a:tc rowSpan="2">
                  <a:txBody>
                    <a:bodyPr/>
                    <a:lstStyle/>
                    <a:p>
                      <a:pPr algn="ctr"/>
                      <a:r>
                        <a:rPr kumimoji="1" lang="ja-JP" altLang="en-US" sz="1200" dirty="0">
                          <a:latin typeface="+mn-ea"/>
                          <a:ea typeface="+mn-ea"/>
                        </a:rPr>
                        <a:t>防災教育</a:t>
                      </a:r>
                    </a:p>
                  </a:txBody>
                  <a:tcPr marL="36000" marR="36000" marT="36000" marB="36000" vert="eaVert" anchor="ctr"/>
                </a:tc>
                <a:tc gridSpan="5">
                  <a:txBody>
                    <a:bodyPr/>
                    <a:lstStyle/>
                    <a:p>
                      <a:pPr algn="l"/>
                      <a:r>
                        <a:rPr kumimoji="1" lang="ja-JP" altLang="en-US" sz="1200" dirty="0" smtClean="0">
                          <a:latin typeface="+mn-ea"/>
                          <a:ea typeface="+mn-ea"/>
                        </a:rPr>
                        <a:t>　防火管理者は、従業員、新入社員、パート等に対して防災教育を実施する。</a:t>
                      </a:r>
                      <a:endParaRPr kumimoji="1" lang="en-US" altLang="ja-JP" sz="1200" dirty="0" smtClean="0">
                        <a:latin typeface="+mn-ea"/>
                        <a:ea typeface="+mn-ea"/>
                      </a:endParaRPr>
                    </a:p>
                    <a:p>
                      <a:pPr algn="l"/>
                      <a:r>
                        <a:rPr kumimoji="1" lang="ja-JP" altLang="en-US" sz="1200" dirty="0" smtClean="0">
                          <a:latin typeface="+mn-ea"/>
                          <a:ea typeface="+mn-ea"/>
                        </a:rPr>
                        <a:t>　なお、防災教育の内容は概ね次の各号に掲げるものとする。</a:t>
                      </a:r>
                    </a:p>
                    <a:p>
                      <a:pPr algn="l"/>
                      <a:r>
                        <a:rPr kumimoji="1" lang="ja-JP" altLang="en-US" sz="1200" dirty="0" smtClean="0">
                          <a:latin typeface="+mn-ea"/>
                          <a:ea typeface="+mn-ea"/>
                        </a:rPr>
                        <a:t>１　消防計画について</a:t>
                      </a:r>
                    </a:p>
                    <a:p>
                      <a:pPr algn="l"/>
                      <a:r>
                        <a:rPr kumimoji="1" lang="ja-JP" altLang="en-US" sz="1200" dirty="0" smtClean="0">
                          <a:latin typeface="+mn-ea"/>
                          <a:ea typeface="+mn-ea"/>
                        </a:rPr>
                        <a:t>２　従業員等が守るべき事項について</a:t>
                      </a:r>
                    </a:p>
                    <a:p>
                      <a:pPr algn="l"/>
                      <a:r>
                        <a:rPr kumimoji="1" lang="ja-JP" altLang="en-US" sz="1200" dirty="0" smtClean="0">
                          <a:latin typeface="+mn-ea"/>
                          <a:ea typeface="+mn-ea"/>
                        </a:rPr>
                        <a:t>３　火災発生時及び地震発生時の対応について</a:t>
                      </a:r>
                    </a:p>
                    <a:p>
                      <a:pPr algn="l"/>
                      <a:r>
                        <a:rPr kumimoji="1" lang="ja-JP" altLang="en-US" sz="12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409425">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lnSpc>
                          <a:spcPts val="1200"/>
                        </a:lnSpc>
                      </a:pPr>
                      <a:r>
                        <a:rPr kumimoji="1" lang="ja-JP" altLang="en-US" sz="1200" dirty="0" smtClean="0">
                          <a:latin typeface="+mn-ea"/>
                          <a:ea typeface="+mn-ea"/>
                        </a:rPr>
                        <a:t>実施時期</a:t>
                      </a:r>
                    </a:p>
                  </a:txBody>
                  <a:tcPr marL="36000" marR="36000" marT="36000" marB="36000" vert="eaVert" anchor="ctr" anchorCtr="1"/>
                </a:tc>
                <a:tc gridSpan="4">
                  <a:txBody>
                    <a:bodyPr/>
                    <a:lstStyle/>
                    <a:p>
                      <a:r>
                        <a:rPr kumimoji="1" lang="ja-JP" altLang="en-US" sz="1200" dirty="0" smtClean="0">
                          <a:latin typeface="+mn-ea"/>
                          <a:ea typeface="+mn-ea"/>
                        </a:rPr>
                        <a:t>□入社、採用、配属時　□</a:t>
                      </a:r>
                      <a:r>
                        <a:rPr kumimoji="1" lang="ja-JP" altLang="en-US" sz="1200" u="sng" dirty="0" smtClean="0">
                          <a:latin typeface="+mn-ea"/>
                          <a:ea typeface="+mn-ea"/>
                        </a:rPr>
                        <a:t>　　　　　　</a:t>
                      </a:r>
                      <a:r>
                        <a:rPr kumimoji="1" lang="ja-JP" altLang="en-US" sz="1200" dirty="0" smtClean="0">
                          <a:latin typeface="+mn-ea"/>
                          <a:ea typeface="+mn-ea"/>
                        </a:rPr>
                        <a:t>月　□消防訓練時　</a:t>
                      </a:r>
                      <a:endParaRPr kumimoji="1" lang="en-US" altLang="ja-JP" sz="1200" dirty="0" smtClean="0">
                        <a:latin typeface="+mn-ea"/>
                        <a:ea typeface="+mn-ea"/>
                      </a:endParaRPr>
                    </a:p>
                    <a:p>
                      <a:r>
                        <a:rPr kumimoji="1" lang="ja-JP" altLang="en-US" sz="1200" dirty="0" smtClean="0">
                          <a:latin typeface="+mn-ea"/>
                          <a:ea typeface="+mn-ea"/>
                        </a:rPr>
                        <a:t>□その他（　　　　　　　　　　　　　　　　　）</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02012">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200" dirty="0" smtClean="0">
                          <a:latin typeface="+mn-ea"/>
                          <a:ea typeface="+mn-ea"/>
                        </a:rPr>
                        <a:t>訓練</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dirty="0" smtClean="0">
                          <a:latin typeface="+mn-ea"/>
                          <a:ea typeface="+mn-ea"/>
                        </a:rPr>
                        <a:t>　防火管理者は、消火訓練、避難訓練、通報訓練を年２回以上実施する。</a:t>
                      </a:r>
                      <a:endParaRPr kumimoji="1" lang="en-US" altLang="ja-JP" sz="1200" dirty="0" smtClean="0">
                        <a:latin typeface="+mn-ea"/>
                        <a:ea typeface="+mn-ea"/>
                      </a:endParaRPr>
                    </a:p>
                    <a:p>
                      <a:pPr algn="l"/>
                      <a:r>
                        <a:rPr kumimoji="1" lang="ja-JP" altLang="en-US" sz="1200" dirty="0" smtClean="0">
                          <a:latin typeface="+mn-ea"/>
                          <a:ea typeface="+mn-ea"/>
                        </a:rPr>
                        <a:t>□　訓練の実施前にあらかじめ消防署に通報することとする。</a:t>
                      </a:r>
                      <a:endParaRPr kumimoji="1" lang="en-US" altLang="ja-JP" sz="1200" dirty="0" smtClean="0">
                        <a:latin typeface="+mn-ea"/>
                        <a:ea typeface="+mn-ea"/>
                      </a:endParaRPr>
                    </a:p>
                    <a:p>
                      <a:pPr algn="l"/>
                      <a:r>
                        <a:rPr kumimoji="1" lang="ja-JP" altLang="en-US" sz="1200" dirty="0" smtClean="0">
                          <a:latin typeface="+mn-ea"/>
                          <a:ea typeface="+mn-ea"/>
                        </a:rPr>
                        <a:t>□　建物全体で実施する訓練にも参加することとする。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170175">
                <a:tc vMerge="1">
                  <a:txBody>
                    <a:bodyPr/>
                    <a:lstStyle/>
                    <a:p>
                      <a:endParaRPr kumimoji="1" lang="ja-JP" altLang="en-US"/>
                    </a:p>
                  </a:txBody>
                  <a:tcPr/>
                </a:tc>
                <a:tc vMerge="1">
                  <a:txBody>
                    <a:bodyPr/>
                    <a:lstStyle/>
                    <a:p>
                      <a:endParaRPr kumimoji="1" lang="ja-JP" altLang="en-US"/>
                    </a:p>
                  </a:txBody>
                  <a:tcPr/>
                </a:tc>
                <a:tc rowSpan="2">
                  <a:txBody>
                    <a:bodyPr/>
                    <a:lstStyle/>
                    <a:p>
                      <a:pPr algn="ctr">
                        <a:lnSpc>
                          <a:spcPts val="1200"/>
                        </a:lnSpc>
                      </a:pPr>
                      <a:r>
                        <a:rPr kumimoji="1" lang="ja-JP" altLang="en-US" sz="1200" dirty="0" smtClean="0">
                          <a:latin typeface="+mn-ea"/>
                          <a:ea typeface="+mn-ea"/>
                        </a:rPr>
                        <a:t>実施時期</a:t>
                      </a:r>
                      <a:endParaRPr kumimoji="1" lang="ja-JP" altLang="en-US" sz="1200" dirty="0">
                        <a:latin typeface="+mn-ea"/>
                        <a:ea typeface="+mn-ea"/>
                      </a:endParaRPr>
                    </a:p>
                  </a:txBody>
                  <a:tcPr marL="36000" marR="36000" marT="36000" marB="36000" vert="eaVert" anchor="ctr" anchorCtr="1"/>
                </a:tc>
                <a:tc>
                  <a:txBody>
                    <a:bodyPr/>
                    <a:lstStyle/>
                    <a:p>
                      <a:pPr algn="ctr"/>
                      <a:r>
                        <a:rPr kumimoji="1" lang="ja-JP" altLang="en-US" sz="1200" dirty="0" smtClean="0">
                          <a:latin typeface="+mn-ea"/>
                          <a:ea typeface="+mn-ea"/>
                        </a:rPr>
                        <a:t>１回目</a:t>
                      </a:r>
                      <a:endParaRPr kumimoji="1" lang="ja-JP" altLang="en-US" sz="12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２回目</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ctr"/>
                      <a:r>
                        <a:rPr kumimoji="1" lang="ja-JP" altLang="en-US" sz="1200" dirty="0" smtClean="0">
                          <a:latin typeface="+mn-ea"/>
                          <a:ea typeface="+mn-ea"/>
                        </a:rPr>
                        <a:t>３回目</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372740510"/>
                  </a:ext>
                </a:extLst>
              </a:tr>
              <a:tr h="25200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a:txBody>
                    <a:bodyPr/>
                    <a:lstStyle/>
                    <a:p>
                      <a:pPr algn="r"/>
                      <a:r>
                        <a:rPr kumimoji="1" lang="ja-JP" altLang="en-US" sz="1200" dirty="0" smtClean="0">
                          <a:latin typeface="+mn-ea"/>
                          <a:ea typeface="+mn-ea"/>
                        </a:rPr>
                        <a:t>月</a:t>
                      </a:r>
                      <a:endParaRPr kumimoji="1" lang="en-US" altLang="ja-JP" sz="1200" dirty="0" smtClean="0">
                        <a:latin typeface="+mn-ea"/>
                        <a:ea typeface="+mn-ea"/>
                      </a:endParaRPr>
                    </a:p>
                  </a:txBody>
                  <a:tcPr marL="36000" marR="36000" marT="36000" marB="36000" anchor="ctr"/>
                </a:tc>
                <a:tc gridSpan="2">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599211236"/>
                  </a:ext>
                </a:extLst>
              </a:tr>
              <a:tr h="4248000">
                <a:tc>
                  <a:txBody>
                    <a:bodyPr/>
                    <a:lstStyle/>
                    <a:p>
                      <a:pPr algn="ctr"/>
                      <a:r>
                        <a:rPr kumimoji="1" lang="ja-JP" altLang="en-US" sz="1200" dirty="0" smtClean="0">
                          <a:latin typeface="+mn-ea"/>
                          <a:ea typeface="+mn-ea"/>
                        </a:rPr>
                        <a:t>自衛消防</a:t>
                      </a:r>
                      <a:endParaRPr kumimoji="1" lang="en-US" altLang="ja-JP" sz="1200" dirty="0" smtClean="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自衛消防の組織</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b="0" i="0" u="none" strike="noStrike" kern="1200" baseline="0" dirty="0" smtClean="0">
                          <a:solidFill>
                            <a:schemeClr val="tx1"/>
                          </a:solidFill>
                          <a:latin typeface="+mn-ea"/>
                          <a:ea typeface="+mn-ea"/>
                          <a:cs typeface="+mn-cs"/>
                        </a:rPr>
                        <a:t>　自衛消防の組織を次のとおり定める。</a:t>
                      </a:r>
                      <a:endParaRPr kumimoji="1" lang="ja-JP" altLang="en-US" sz="1200" dirty="0" smtClean="0">
                        <a:latin typeface="+mn-ea"/>
                        <a:ea typeface="+mn-ea"/>
                      </a:endParaRPr>
                    </a:p>
                  </a:txBody>
                  <a:tcPr marL="36000" marR="36000" marT="36000" marB="36000"/>
                </a:tc>
                <a:tc hMerge="1">
                  <a:txBody>
                    <a:bodyPr/>
                    <a:lstStyle/>
                    <a:p>
                      <a:pPr algn="r"/>
                      <a:endParaRPr kumimoji="1" lang="en-US" altLang="ja-JP" sz="1100" dirty="0" smtClean="0">
                        <a:latin typeface="+mn-ea"/>
                        <a:ea typeface="+mn-ea"/>
                      </a:endParaRPr>
                    </a:p>
                  </a:txBody>
                  <a:tcPr anchor="ct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extLst>
                  <a:ext uri="{0D108BD9-81ED-4DB2-BD59-A6C34878D82A}">
                    <a16:rowId xmlns:a16="http://schemas.microsoft.com/office/drawing/2014/main" val="202782512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628336903"/>
              </p:ext>
            </p:extLst>
          </p:nvPr>
        </p:nvGraphicFramePr>
        <p:xfrm>
          <a:off x="812893" y="5220326"/>
          <a:ext cx="5988286" cy="1762316"/>
        </p:xfrm>
        <a:graphic>
          <a:graphicData uri="http://schemas.openxmlformats.org/drawingml/2006/table">
            <a:tbl>
              <a:tblPr firstRow="1" firstCol="1" lastRow="1" lastCol="1" bandRow="1" bandCol="1"/>
              <a:tblGrid>
                <a:gridCol w="354070">
                  <a:extLst>
                    <a:ext uri="{9D8B030D-6E8A-4147-A177-3AD203B41FA5}">
                      <a16:colId xmlns:a16="http://schemas.microsoft.com/office/drawing/2014/main" val="2268773387"/>
                    </a:ext>
                  </a:extLst>
                </a:gridCol>
                <a:gridCol w="1408554">
                  <a:extLst>
                    <a:ext uri="{9D8B030D-6E8A-4147-A177-3AD203B41FA5}">
                      <a16:colId xmlns:a16="http://schemas.microsoft.com/office/drawing/2014/main" val="2980078661"/>
                    </a:ext>
                  </a:extLst>
                </a:gridCol>
                <a:gridCol w="1408554">
                  <a:extLst>
                    <a:ext uri="{9D8B030D-6E8A-4147-A177-3AD203B41FA5}">
                      <a16:colId xmlns:a16="http://schemas.microsoft.com/office/drawing/2014/main" val="386640785"/>
                    </a:ext>
                  </a:extLst>
                </a:gridCol>
                <a:gridCol w="1408554">
                  <a:extLst>
                    <a:ext uri="{9D8B030D-6E8A-4147-A177-3AD203B41FA5}">
                      <a16:colId xmlns:a16="http://schemas.microsoft.com/office/drawing/2014/main" val="2328296557"/>
                    </a:ext>
                  </a:extLst>
                </a:gridCol>
                <a:gridCol w="1408554">
                  <a:extLst>
                    <a:ext uri="{9D8B030D-6E8A-4147-A177-3AD203B41FA5}">
                      <a16:colId xmlns:a16="http://schemas.microsoft.com/office/drawing/2014/main" val="1153117014"/>
                    </a:ext>
                  </a:extLst>
                </a:gridCol>
              </a:tblGrid>
              <a:tr h="280145">
                <a:tc>
                  <a:txBody>
                    <a:bodyPr/>
                    <a:lstStyle/>
                    <a:p>
                      <a:pPr algn="ctr">
                        <a:spcAft>
                          <a:spcPts val="0"/>
                        </a:spcAft>
                        <a:tabLst>
                          <a:tab pos="-462915" algn="l"/>
                        </a:tabLst>
                      </a:pPr>
                      <a:r>
                        <a:rPr lang="en-US" sz="11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smtClean="0">
                          <a:effectLst/>
                          <a:latin typeface="+mn-ea"/>
                          <a:ea typeface="+mn-ea"/>
                          <a:cs typeface="Times New Roman" panose="02020603050405020304" pitchFamily="18" charset="0"/>
                        </a:rPr>
                        <a:t>通</a:t>
                      </a:r>
                      <a:r>
                        <a:rPr lang="ja-JP" sz="1100" kern="100" dirty="0">
                          <a:effectLst/>
                          <a:latin typeface="+mn-ea"/>
                          <a:ea typeface="+mn-ea"/>
                          <a:cs typeface="Times New Roman" panose="02020603050405020304" pitchFamily="18" charset="0"/>
                        </a:rPr>
                        <a:t>　報　</a:t>
                      </a:r>
                      <a:r>
                        <a:rPr lang="ja-JP" altLang="en-US" sz="1100" kern="100" dirty="0" smtClean="0">
                          <a:effectLst/>
                          <a:latin typeface="+mn-ea"/>
                          <a:ea typeface="+mn-ea"/>
                          <a:cs typeface="Times New Roman" panose="02020603050405020304" pitchFamily="18" charset="0"/>
                        </a:rPr>
                        <a:t>連</a:t>
                      </a:r>
                      <a:r>
                        <a:rPr lang="ja-JP" sz="11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576479">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氏名</a:t>
                      </a:r>
                      <a:endParaRPr lang="ja-JP" sz="11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（防火責任者）</a:t>
                      </a:r>
                      <a:endParaRPr lang="ja-JP" sz="11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（火元責任者）</a:t>
                      </a:r>
                      <a:endParaRPr lang="en-US" altLang="ja-JP" sz="11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905692">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任務</a:t>
                      </a:r>
                      <a:endParaRPr lang="ja-JP" sz="11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・非常</a:t>
                      </a:r>
                      <a:r>
                        <a:rPr lang="ja-JP" sz="1100" kern="100" dirty="0" smtClean="0">
                          <a:effectLst/>
                          <a:latin typeface="+mn-ea"/>
                          <a:ea typeface="+mn-ea"/>
                          <a:cs typeface="Times New Roman" panose="02020603050405020304" pitchFamily="18" charset="0"/>
                        </a:rPr>
                        <a:t>ベル</a:t>
                      </a:r>
                      <a:r>
                        <a:rPr lang="ja-JP" altLang="en-US" sz="1100" kern="100" dirty="0" smtClean="0">
                          <a:effectLst/>
                          <a:latin typeface="+mn-ea"/>
                          <a:ea typeface="+mn-ea"/>
                          <a:cs typeface="Times New Roman" panose="02020603050405020304" pitchFamily="18" charset="0"/>
                        </a:rPr>
                        <a:t>等</a:t>
                      </a:r>
                      <a:r>
                        <a:rPr lang="ja-JP" sz="1100" kern="100" dirty="0" smtClean="0">
                          <a:effectLst/>
                          <a:latin typeface="+mn-ea"/>
                          <a:ea typeface="+mn-ea"/>
                          <a:cs typeface="Times New Roman" panose="02020603050405020304" pitchFamily="18" charset="0"/>
                        </a:rPr>
                        <a:t>を</a:t>
                      </a:r>
                      <a:r>
                        <a:rPr lang="ja-JP" sz="1100" kern="100" dirty="0">
                          <a:effectLst/>
                          <a:latin typeface="+mn-ea"/>
                          <a:ea typeface="+mn-ea"/>
                          <a:cs typeface="Times New Roman" panose="02020603050405020304" pitchFamily="18" charset="0"/>
                        </a:rPr>
                        <a:t>鳴らす。</a:t>
                      </a:r>
                    </a:p>
                    <a:p>
                      <a:pPr algn="l">
                        <a:spcAft>
                          <a:spcPts val="0"/>
                        </a:spcAft>
                      </a:pPr>
                      <a:r>
                        <a:rPr lang="ja-JP" sz="1100" kern="100" dirty="0">
                          <a:effectLst/>
                          <a:latin typeface="+mn-ea"/>
                          <a:ea typeface="+mn-ea"/>
                          <a:cs typeface="Times New Roman" panose="02020603050405020304" pitchFamily="18" charset="0"/>
                        </a:rPr>
                        <a:t>・</a:t>
                      </a:r>
                      <a:r>
                        <a:rPr lang="en-US" sz="1100" kern="100" dirty="0">
                          <a:effectLst/>
                          <a:latin typeface="+mn-ea"/>
                          <a:ea typeface="+mn-ea"/>
                          <a:cs typeface="Times New Roman" panose="02020603050405020304" pitchFamily="18" charset="0"/>
                        </a:rPr>
                        <a:t>119</a:t>
                      </a:r>
                      <a:r>
                        <a:rPr lang="ja-JP" sz="1100" kern="100" dirty="0">
                          <a:effectLst/>
                          <a:latin typeface="+mn-ea"/>
                          <a:ea typeface="+mn-ea"/>
                          <a:cs typeface="Times New Roman" panose="02020603050405020304" pitchFamily="18" charset="0"/>
                        </a:rPr>
                        <a:t>番通報を実施</a:t>
                      </a:r>
                    </a:p>
                    <a:p>
                      <a:pPr algn="l">
                        <a:spcAft>
                          <a:spcPts val="0"/>
                        </a:spcAft>
                      </a:pPr>
                      <a:r>
                        <a:rPr lang="ja-JP" sz="1100" kern="100" dirty="0">
                          <a:effectLst/>
                          <a:latin typeface="+mn-ea"/>
                          <a:ea typeface="+mn-ea"/>
                          <a:cs typeface="Times New Roman" panose="02020603050405020304" pitchFamily="18" charset="0"/>
                        </a:rPr>
                        <a:t>・関係者へ連絡</a:t>
                      </a:r>
                    </a:p>
                    <a:p>
                      <a:pPr algn="l">
                        <a:spcAft>
                          <a:spcPts val="0"/>
                        </a:spcAft>
                      </a:pPr>
                      <a:r>
                        <a:rPr lang="ja-JP" sz="1100" kern="100" dirty="0">
                          <a:effectLst/>
                          <a:latin typeface="+mn-ea"/>
                          <a:ea typeface="+mn-ea"/>
                          <a:cs typeface="Times New Roman" panose="02020603050405020304" pitchFamily="18" charset="0"/>
                        </a:rPr>
                        <a:t>・消防隊に情報</a:t>
                      </a:r>
                      <a:r>
                        <a:rPr lang="ja-JP" sz="1100" kern="100" dirty="0" smtClean="0">
                          <a:effectLst/>
                          <a:latin typeface="+mn-ea"/>
                          <a:ea typeface="+mn-ea"/>
                          <a:cs typeface="Times New Roman" panose="02020603050405020304" pitchFamily="18" charset="0"/>
                        </a:rPr>
                        <a:t>提供</a:t>
                      </a:r>
                      <a:endParaRPr lang="ja-JP" sz="11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・消火器等</a:t>
                      </a:r>
                      <a:r>
                        <a:rPr lang="ja-JP" sz="1100" kern="100" dirty="0" smtClean="0">
                          <a:effectLst/>
                          <a:latin typeface="+mn-ea"/>
                          <a:ea typeface="+mn-ea"/>
                          <a:cs typeface="Times New Roman" panose="02020603050405020304" pitchFamily="18" charset="0"/>
                        </a:rPr>
                        <a:t>で</a:t>
                      </a:r>
                      <a:r>
                        <a:rPr lang="ja-JP" altLang="en-US" sz="1100" kern="100" dirty="0" smtClean="0">
                          <a:effectLst/>
                          <a:latin typeface="+mn-ea"/>
                          <a:ea typeface="+mn-ea"/>
                          <a:cs typeface="Times New Roman" panose="02020603050405020304" pitchFamily="18" charset="0"/>
                        </a:rPr>
                        <a:t>の</a:t>
                      </a:r>
                      <a:r>
                        <a:rPr lang="ja-JP" sz="1100" kern="100" dirty="0" smtClean="0">
                          <a:effectLst/>
                          <a:latin typeface="+mn-ea"/>
                          <a:ea typeface="+mn-ea"/>
                          <a:cs typeface="Times New Roman" panose="02020603050405020304" pitchFamily="18" charset="0"/>
                        </a:rPr>
                        <a:t>初期消火</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・避難口を開放し、避難経路図に従い避難</a:t>
                      </a:r>
                      <a:r>
                        <a:rPr lang="ja-JP" sz="1100" kern="100" dirty="0" smtClean="0">
                          <a:effectLst/>
                          <a:latin typeface="+mn-ea"/>
                          <a:ea typeface="+mn-ea"/>
                          <a:cs typeface="Times New Roman" panose="02020603050405020304" pitchFamily="18" charset="0"/>
                        </a:rPr>
                        <a:t>誘導</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・負傷者に対する応急処置</a:t>
                      </a:r>
                    </a:p>
                    <a:p>
                      <a:pPr algn="l">
                        <a:spcAft>
                          <a:spcPts val="0"/>
                        </a:spcAft>
                      </a:pPr>
                      <a:r>
                        <a:rPr lang="ja-JP" sz="1100" kern="100" dirty="0">
                          <a:effectLst/>
                          <a:latin typeface="+mn-ea"/>
                          <a:ea typeface="+mn-ea"/>
                          <a:cs typeface="Times New Roman" panose="02020603050405020304" pitchFamily="18" charset="0"/>
                        </a:rPr>
                        <a:t>・救急隊との連携、情報提供</a:t>
                      </a:r>
                    </a:p>
                    <a:p>
                      <a:pPr algn="l">
                        <a:spcAft>
                          <a:spcPts val="0"/>
                        </a:spcAft>
                      </a:pPr>
                      <a:r>
                        <a:rPr lang="ja-JP" sz="11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grpSp>
        <p:nvGrpSpPr>
          <p:cNvPr id="7" name="Group 4"/>
          <p:cNvGrpSpPr>
            <a:grpSpLocks/>
          </p:cNvGrpSpPr>
          <p:nvPr/>
        </p:nvGrpSpPr>
        <p:grpSpPr bwMode="auto">
          <a:xfrm>
            <a:off x="1682862" y="4862588"/>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812893" y="7026088"/>
            <a:ext cx="5988286" cy="1426920"/>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従業員数等により、応急救護係等を定めます。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a:t>
            </a:r>
            <a:r>
              <a:rPr lang="ja-JP" altLang="en-US" sz="1100" dirty="0">
                <a:latin typeface="+mn-ea"/>
                <a:cs typeface="Times New Roman" panose="02020603050405020304" pitchFamily="18" charset="0"/>
              </a:rPr>
              <a:t>場合</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は、任務に支障のない範囲で２つの係を兼務しても構いません</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latin typeface="+mn-ea"/>
            </a:endParaRPr>
          </a:p>
        </p:txBody>
      </p:sp>
      <p:sp>
        <p:nvSpPr>
          <p:cNvPr id="6" name="Text Box 3"/>
          <p:cNvSpPr txBox="1">
            <a:spLocks noChangeArrowheads="1"/>
          </p:cNvSpPr>
          <p:nvPr/>
        </p:nvSpPr>
        <p:spPr bwMode="auto">
          <a:xfrm>
            <a:off x="2946194" y="4520888"/>
            <a:ext cx="1800225" cy="356491"/>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420108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843625424"/>
              </p:ext>
            </p:extLst>
          </p:nvPr>
        </p:nvGraphicFramePr>
        <p:xfrm>
          <a:off x="44594" y="95298"/>
          <a:ext cx="6724506" cy="9009929"/>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1166358">
                  <a:extLst>
                    <a:ext uri="{9D8B030D-6E8A-4147-A177-3AD203B41FA5}">
                      <a16:colId xmlns:a16="http://schemas.microsoft.com/office/drawing/2014/main" val="1166674879"/>
                    </a:ext>
                  </a:extLst>
                </a:gridCol>
                <a:gridCol w="3460198">
                  <a:extLst>
                    <a:ext uri="{9D8B030D-6E8A-4147-A177-3AD203B41FA5}">
                      <a16:colId xmlns:a16="http://schemas.microsoft.com/office/drawing/2014/main" val="1442764992"/>
                    </a:ext>
                  </a:extLst>
                </a:gridCol>
                <a:gridCol w="1377950">
                  <a:extLst>
                    <a:ext uri="{9D8B030D-6E8A-4147-A177-3AD203B41FA5}">
                      <a16:colId xmlns:a16="http://schemas.microsoft.com/office/drawing/2014/main" val="1935115845"/>
                    </a:ext>
                  </a:extLst>
                </a:gridCol>
              </a:tblGrid>
              <a:tr h="605387">
                <a:tc rowSpan="6">
                  <a:txBody>
                    <a:bodyPr/>
                    <a:lstStyle/>
                    <a:p>
                      <a:pPr algn="ctr"/>
                      <a:r>
                        <a:rPr kumimoji="1" lang="ja-JP" altLang="en-US" sz="1100" dirty="0" smtClean="0">
                          <a:latin typeface="+mn-ea"/>
                          <a:ea typeface="+mn-ea"/>
                        </a:rPr>
                        <a:t>南海トラフ地震防災対策計画・南海トラフ地震防災規程</a:t>
                      </a:r>
                      <a:endParaRPr kumimoji="1" lang="en-US" altLang="ja-JP" sz="1100" dirty="0" smtClean="0">
                        <a:latin typeface="+mn-ea"/>
                        <a:ea typeface="+mn-ea"/>
                      </a:endParaRPr>
                    </a:p>
                  </a:txBody>
                  <a:tcPr marL="36000" marR="36000" marT="36000" marB="36000" vert="eaVert" anchor="ctr"/>
                </a:tc>
                <a:tc rowSpan="3">
                  <a:txBody>
                    <a:bodyPr/>
                    <a:lstStyle/>
                    <a:p>
                      <a:pPr algn="ctr"/>
                      <a:r>
                        <a:rPr kumimoji="1" lang="ja-JP" altLang="en-US" sz="1100" dirty="0" smtClean="0">
                          <a:latin typeface="+mn-ea"/>
                          <a:ea typeface="+mn-ea"/>
                        </a:rPr>
                        <a:t>組織</a:t>
                      </a:r>
                      <a:endParaRPr kumimoji="1" lang="ja-JP" altLang="en-US" sz="1100" dirty="0">
                        <a:latin typeface="+mn-ea"/>
                        <a:ea typeface="+mn-ea"/>
                      </a:endParaRPr>
                    </a:p>
                  </a:txBody>
                  <a:tcPr marL="36000" marR="36000" marT="36000" marB="36000" vert="eaVert" anchor="ctr"/>
                </a:tc>
                <a:tc gridSpan="3">
                  <a:txBody>
                    <a:bodyPr/>
                    <a:lstStyle/>
                    <a:p>
                      <a:r>
                        <a:rPr kumimoji="1" lang="ja-JP" altLang="en-US" sz="1100" dirty="0" smtClean="0">
                          <a:latin typeface="+mn-ea"/>
                          <a:ea typeface="+mn-ea"/>
                        </a:rPr>
                        <a:t>　南海トラフ地震等大規模地震（以下「大規模地震」という。）が発生した場合における</a:t>
                      </a:r>
                      <a:endParaRPr kumimoji="1" lang="en-US" altLang="ja-JP" sz="1100" dirty="0" smtClean="0">
                        <a:latin typeface="+mn-ea"/>
                        <a:ea typeface="+mn-ea"/>
                      </a:endParaRPr>
                    </a:p>
                    <a:p>
                      <a:r>
                        <a:rPr kumimoji="1" lang="ja-JP" altLang="en-US" sz="1100" dirty="0" smtClean="0">
                          <a:latin typeface="+mn-ea"/>
                          <a:ea typeface="+mn-ea"/>
                        </a:rPr>
                        <a:t>防災に関する業務を行う者は、先に定めた自衛消防隊とする。</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169625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通報連絡班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テレビ、ラジオ等を活用し、地震に起因する必要な情報の収集を</a:t>
                      </a:r>
                      <a:endParaRPr kumimoji="1" lang="en-US" altLang="ja-JP" sz="1100" dirty="0" smtClean="0">
                        <a:latin typeface="+mn-ea"/>
                        <a:ea typeface="+mn-ea"/>
                      </a:endParaRPr>
                    </a:p>
                    <a:p>
                      <a:pPr algn="l"/>
                      <a:r>
                        <a:rPr kumimoji="1" lang="ja-JP" altLang="en-US" sz="1100" dirty="0" smtClean="0">
                          <a:latin typeface="+mn-ea"/>
                          <a:ea typeface="+mn-ea"/>
                        </a:rPr>
                        <a:t>　行うこと。特に津波警報等、早急な対応が必要となる情報の把握に</a:t>
                      </a:r>
                      <a:endParaRPr kumimoji="1" lang="en-US" altLang="ja-JP" sz="1100" dirty="0" smtClean="0">
                        <a:latin typeface="+mn-ea"/>
                        <a:ea typeface="+mn-ea"/>
                      </a:endParaRPr>
                    </a:p>
                    <a:p>
                      <a:pPr algn="l"/>
                      <a:r>
                        <a:rPr kumimoji="1" lang="ja-JP" altLang="en-US" sz="1100" dirty="0" smtClean="0">
                          <a:latin typeface="+mn-ea"/>
                          <a:ea typeface="+mn-ea"/>
                        </a:rPr>
                        <a:t>　努めること。</a:t>
                      </a:r>
                    </a:p>
                    <a:p>
                      <a:pPr algn="l"/>
                      <a:r>
                        <a:rPr kumimoji="1" lang="ja-JP" altLang="en-US" sz="1100" dirty="0" smtClean="0">
                          <a:latin typeface="+mn-ea"/>
                          <a:ea typeface="+mn-ea"/>
                        </a:rPr>
                        <a:t>２　放送設備等を活用し、在館者に対して必要な情報を適宜知らせる</a:t>
                      </a:r>
                      <a:endParaRPr kumimoji="1" lang="en-US" altLang="ja-JP" sz="1100" dirty="0" smtClean="0">
                        <a:latin typeface="+mn-ea"/>
                        <a:ea typeface="+mn-ea"/>
                      </a:endParaRPr>
                    </a:p>
                    <a:p>
                      <a:pPr algn="l"/>
                      <a:r>
                        <a:rPr kumimoji="1" lang="ja-JP" altLang="en-US" sz="1100" dirty="0" smtClean="0">
                          <a:latin typeface="+mn-ea"/>
                          <a:ea typeface="+mn-ea"/>
                        </a:rPr>
                        <a:t>　とともに、適切な指示を行うこと。</a:t>
                      </a:r>
                    </a:p>
                    <a:p>
                      <a:pPr algn="l"/>
                      <a:r>
                        <a:rPr kumimoji="1" lang="ja-JP" altLang="en-US" sz="1100" dirty="0" smtClean="0">
                          <a:latin typeface="+mn-ea"/>
                          <a:ea typeface="+mn-ea"/>
                        </a:rPr>
                        <a:t>３　あらかじめ幾つかの状況を想定し、それぞれの場合に応じた在館者に</a:t>
                      </a:r>
                      <a:endParaRPr kumimoji="1" lang="en-US" altLang="ja-JP" sz="1100" dirty="0" smtClean="0">
                        <a:latin typeface="+mn-ea"/>
                        <a:ea typeface="+mn-ea"/>
                      </a:endParaRPr>
                    </a:p>
                    <a:p>
                      <a:pPr algn="l"/>
                      <a:r>
                        <a:rPr kumimoji="1" lang="ja-JP" altLang="en-US" sz="1100" dirty="0" smtClean="0">
                          <a:latin typeface="+mn-ea"/>
                          <a:ea typeface="+mn-ea"/>
                        </a:rPr>
                        <a:t>　対する情報伝達のための例文、手段等を定めておくこと。</a:t>
                      </a:r>
                      <a:endParaRPr kumimoji="1" lang="en-US" altLang="ja-JP" sz="1100" dirty="0" smtClean="0">
                        <a:latin typeface="+mn-ea"/>
                        <a:ea typeface="+mn-ea"/>
                      </a:endParaRPr>
                    </a:p>
                    <a:p>
                      <a:pPr algn="l"/>
                      <a:r>
                        <a:rPr kumimoji="1" lang="ja-JP" altLang="en-US" sz="1100" dirty="0" smtClean="0">
                          <a:latin typeface="+mn-ea"/>
                          <a:ea typeface="+mn-ea"/>
                        </a:rPr>
                        <a:t>　　なお、通常の伝達手段が地震等の影響により寸断されることを考慮した、</a:t>
                      </a:r>
                      <a:endParaRPr kumimoji="1" lang="en-US" altLang="ja-JP" sz="1100" dirty="0" smtClean="0">
                        <a:latin typeface="+mn-ea"/>
                        <a:ea typeface="+mn-ea"/>
                      </a:endParaRPr>
                    </a:p>
                    <a:p>
                      <a:pPr algn="l"/>
                      <a:r>
                        <a:rPr kumimoji="1" lang="ja-JP" altLang="en-US" sz="1100" dirty="0" smtClean="0">
                          <a:latin typeface="+mn-ea"/>
                          <a:ea typeface="+mn-ea"/>
                        </a:rPr>
                        <a:t>　伝達手段の確保に留意すること。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376639039"/>
                  </a:ext>
                </a:extLst>
              </a:tr>
              <a:tr h="1070590">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避難誘導班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自衛消防隊長から避難誘導開始の指示を受けたときは、顧客等を</a:t>
                      </a:r>
                      <a:endParaRPr kumimoji="1" lang="en-US" altLang="ja-JP" sz="1100" dirty="0" smtClean="0">
                        <a:latin typeface="+mn-ea"/>
                        <a:ea typeface="+mn-ea"/>
                      </a:endParaRPr>
                    </a:p>
                    <a:p>
                      <a:pPr algn="l"/>
                      <a:r>
                        <a:rPr kumimoji="1" lang="ja-JP" altLang="en-US" sz="1100" dirty="0" smtClean="0">
                          <a:latin typeface="+mn-ea"/>
                          <a:ea typeface="+mn-ea"/>
                        </a:rPr>
                        <a:t>　避難誘導すること。</a:t>
                      </a:r>
                    </a:p>
                    <a:p>
                      <a:pPr algn="l"/>
                      <a:r>
                        <a:rPr kumimoji="1" lang="ja-JP" altLang="en-US" sz="1100" dirty="0" smtClean="0">
                          <a:latin typeface="+mn-ea"/>
                          <a:ea typeface="+mn-ea"/>
                        </a:rPr>
                        <a:t>２　避難誘導の際には、携帯用拡声器等を用いて避難の方法や方向を指示し、</a:t>
                      </a:r>
                      <a:endParaRPr kumimoji="1" lang="en-US" altLang="ja-JP" sz="1100" dirty="0" smtClean="0">
                        <a:latin typeface="+mn-ea"/>
                        <a:ea typeface="+mn-ea"/>
                      </a:endParaRPr>
                    </a:p>
                    <a:p>
                      <a:pPr algn="l"/>
                      <a:r>
                        <a:rPr kumimoji="1" lang="ja-JP" altLang="en-US" sz="1100" dirty="0" smtClean="0">
                          <a:latin typeface="+mn-ea"/>
                          <a:ea typeface="+mn-ea"/>
                        </a:rPr>
                        <a:t>　混乱の発生防止に努めること。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8840287"/>
                  </a:ext>
                </a:extLst>
              </a:tr>
              <a:tr h="266274">
                <a:tc vMerge="1">
                  <a:txBody>
                    <a:bodyPr/>
                    <a:lstStyle/>
                    <a:p>
                      <a:endParaRPr kumimoji="1" lang="ja-JP" altLang="en-US"/>
                    </a:p>
                  </a:txBody>
                  <a:tcPr/>
                </a:tc>
                <a:tc rowSpan="2">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rowSpan="2" gridSpan="2">
                  <a:txBody>
                    <a:bodyPr/>
                    <a:lstStyle/>
                    <a:p>
                      <a:pPr algn="l"/>
                      <a:r>
                        <a:rPr kumimoji="1" lang="ja-JP" altLang="en-US" sz="1100" dirty="0" smtClean="0">
                          <a:latin typeface="+mn-ea"/>
                          <a:ea typeface="+mn-ea"/>
                        </a:rPr>
                        <a:t>　訓練は年１回以上行うものとし、以下の訓練を実施するものとする。</a:t>
                      </a:r>
                    </a:p>
                    <a:p>
                      <a:pPr algn="l"/>
                      <a:r>
                        <a:rPr kumimoji="1" lang="ja-JP" altLang="en-US" sz="1100" dirty="0" smtClean="0">
                          <a:latin typeface="+mn-ea"/>
                          <a:ea typeface="+mn-ea"/>
                        </a:rPr>
                        <a:t>１　情報収集・伝達に関する訓練</a:t>
                      </a:r>
                    </a:p>
                    <a:p>
                      <a:pPr algn="l"/>
                      <a:r>
                        <a:rPr kumimoji="1" lang="ja-JP" altLang="en-US" sz="1100" dirty="0" smtClean="0">
                          <a:latin typeface="+mn-ea"/>
                          <a:ea typeface="+mn-ea"/>
                        </a:rPr>
                        <a:t>２　津波からの避難に関する訓練</a:t>
                      </a:r>
                    </a:p>
                    <a:p>
                      <a:pPr algn="l"/>
                      <a:r>
                        <a:rPr kumimoji="1" lang="ja-JP" altLang="en-US" sz="1100" dirty="0" smtClean="0">
                          <a:latin typeface="+mn-ea"/>
                          <a:ea typeface="+mn-ea"/>
                        </a:rPr>
                        <a:t>３　その他前各号を統合した総合防災訓練</a:t>
                      </a:r>
                    </a:p>
                  </a:txBody>
                  <a:tcPr marL="36000" marR="36000" marT="36000" marB="36000" anchor="ctr">
                    <a:lnR w="12700" cap="flat" cmpd="sng" algn="ctr">
                      <a:solidFill>
                        <a:schemeClr val="tx1"/>
                      </a:solidFill>
                      <a:prstDash val="solid"/>
                      <a:round/>
                      <a:headEnd type="none" w="med" len="med"/>
                      <a:tailEnd type="none" w="med" len="med"/>
                    </a:lnR>
                  </a:tcPr>
                </a:tc>
                <a:tc rowSpan="2" hMerge="1">
                  <a:txBody>
                    <a:bodyPr/>
                    <a:lstStyle/>
                    <a:p>
                      <a:endParaRPr kumimoji="1" lang="ja-JP" altLang="en-US" sz="1100" dirty="0"/>
                    </a:p>
                  </a:txBody>
                  <a:tcPr anchor="ctr"/>
                </a:tc>
                <a:tc>
                  <a:txBody>
                    <a:bodyPr/>
                    <a:lstStyle/>
                    <a:p>
                      <a:pPr algn="ctr"/>
                      <a:r>
                        <a:rPr kumimoji="1" lang="ja-JP" altLang="en-US" sz="1100" dirty="0" smtClean="0">
                          <a:latin typeface="+mn-ea"/>
                          <a:ea typeface="+mn-ea"/>
                        </a:rPr>
                        <a:t>一時避難場所</a:t>
                      </a:r>
                    </a:p>
                  </a:txBody>
                  <a:tcPr marL="36000" marR="36000" marT="36000" marB="36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167041"/>
                  </a:ext>
                </a:extLst>
              </a:tr>
              <a:tr h="523041">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a:endParaRPr kumimoji="1" lang="ja-JP" altLang="en-US" sz="1100" dirty="0" smtClean="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46673032"/>
                  </a:ext>
                </a:extLst>
              </a:tr>
              <a:tr h="2036682">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教育</a:t>
                      </a:r>
                      <a:endParaRPr kumimoji="1" lang="ja-JP" altLang="en-US" sz="1100" dirty="0">
                        <a:latin typeface="+mn-ea"/>
                        <a:ea typeface="+mn-ea"/>
                      </a:endParaRPr>
                    </a:p>
                  </a:txBody>
                  <a:tcPr marL="36000" marR="36000" marT="36000" marB="36000" vert="eaVert" anchor="ctr"/>
                </a:tc>
                <a:tc gridSpan="3">
                  <a:txBody>
                    <a:bodyPr/>
                    <a:lstStyle/>
                    <a:p>
                      <a:pPr algn="l"/>
                      <a:r>
                        <a:rPr kumimoji="1" lang="ja-JP" altLang="en-US" sz="1100" dirty="0" smtClean="0">
                          <a:latin typeface="+mn-ea"/>
                          <a:ea typeface="+mn-ea"/>
                        </a:rPr>
                        <a:t>１　大規模地震に伴い発生すると予想される地震動及び津波に関する知識</a:t>
                      </a:r>
                    </a:p>
                    <a:p>
                      <a:pPr algn="l"/>
                      <a:r>
                        <a:rPr kumimoji="1" lang="ja-JP" altLang="en-US" sz="1100" dirty="0" smtClean="0">
                          <a:latin typeface="+mn-ea"/>
                          <a:ea typeface="+mn-ea"/>
                        </a:rPr>
                        <a:t>２　地震及び津波に関する一般的な知識</a:t>
                      </a:r>
                    </a:p>
                    <a:p>
                      <a:pPr algn="l"/>
                      <a:r>
                        <a:rPr kumimoji="1" lang="ja-JP" altLang="en-US" sz="1100" dirty="0" smtClean="0">
                          <a:latin typeface="+mn-ea"/>
                          <a:ea typeface="+mn-ea"/>
                        </a:rPr>
                        <a:t>３　大規模地震が発生した場合に具体的にとるべき行動に関する知識</a:t>
                      </a:r>
                    </a:p>
                    <a:p>
                      <a:pPr algn="l"/>
                      <a:r>
                        <a:rPr kumimoji="1" lang="ja-JP" altLang="en-US" sz="1100" dirty="0" smtClean="0">
                          <a:latin typeface="+mn-ea"/>
                          <a:ea typeface="+mn-ea"/>
                        </a:rPr>
                        <a:t>４　大規模地震が発生した場合に従業員等が果たすべき役割</a:t>
                      </a:r>
                    </a:p>
                    <a:p>
                      <a:pPr algn="l"/>
                      <a:r>
                        <a:rPr kumimoji="1" lang="ja-JP" altLang="en-US" sz="1100" dirty="0" smtClean="0">
                          <a:latin typeface="+mn-ea"/>
                          <a:ea typeface="+mn-ea"/>
                        </a:rPr>
                        <a:t>５　在館者に対する日常的な広報は、次によるものとする。</a:t>
                      </a:r>
                    </a:p>
                    <a:p>
                      <a:pPr algn="l"/>
                      <a:r>
                        <a:rPr kumimoji="1" lang="ja-JP" altLang="en-US" sz="1100" baseline="0" dirty="0" smtClean="0">
                          <a:latin typeface="+mn-ea"/>
                          <a:ea typeface="+mn-ea"/>
                        </a:rPr>
                        <a:t> </a:t>
                      </a:r>
                      <a:r>
                        <a:rPr kumimoji="1" lang="en-US" altLang="ja-JP" sz="1100" dirty="0" smtClean="0">
                          <a:latin typeface="+mn-ea"/>
                          <a:ea typeface="+mn-ea"/>
                        </a:rPr>
                        <a:t>(1)</a:t>
                      </a:r>
                      <a:r>
                        <a:rPr kumimoji="1" lang="ja-JP" altLang="en-US" sz="1100" dirty="0" smtClean="0">
                          <a:latin typeface="+mn-ea"/>
                          <a:ea typeface="+mn-ea"/>
                        </a:rPr>
                        <a:t>　大規模地震が発生した場合に出火防止、在館者同士が協力して行う救助活動、</a:t>
                      </a:r>
                      <a:r>
                        <a:rPr kumimoji="1" lang="en-US" altLang="ja-JP" sz="1100" baseline="0" dirty="0" smtClean="0">
                          <a:latin typeface="+mn-ea"/>
                          <a:ea typeface="+mn-ea"/>
                        </a:rPr>
                        <a:t> </a:t>
                      </a:r>
                    </a:p>
                    <a:p>
                      <a:pPr algn="l"/>
                      <a:r>
                        <a:rPr kumimoji="1" lang="en-US" altLang="ja-JP" sz="1100" baseline="0" dirty="0" smtClean="0">
                          <a:latin typeface="+mn-ea"/>
                          <a:ea typeface="+mn-ea"/>
                        </a:rPr>
                        <a:t>      </a:t>
                      </a:r>
                      <a:r>
                        <a:rPr kumimoji="1" lang="ja-JP" altLang="en-US" sz="1100" dirty="0" smtClean="0">
                          <a:latin typeface="+mn-ea"/>
                          <a:ea typeface="+mn-ea"/>
                        </a:rPr>
                        <a:t>自動車運行の自粛等、防災上とるべき行動に関する知識</a:t>
                      </a:r>
                    </a:p>
                    <a:p>
                      <a:pPr algn="l"/>
                      <a:r>
                        <a:rPr kumimoji="1" lang="en-US" altLang="ja-JP" sz="1100" dirty="0" smtClean="0">
                          <a:latin typeface="+mn-ea"/>
                          <a:ea typeface="+mn-ea"/>
                        </a:rPr>
                        <a:t> (2)</a:t>
                      </a:r>
                      <a:r>
                        <a:rPr kumimoji="1" lang="ja-JP" altLang="en-US" sz="1100" dirty="0" smtClean="0">
                          <a:latin typeface="+mn-ea"/>
                          <a:ea typeface="+mn-ea"/>
                        </a:rPr>
                        <a:t>　正確な情報入手の方法</a:t>
                      </a:r>
                    </a:p>
                    <a:p>
                      <a:pPr algn="l"/>
                      <a:r>
                        <a:rPr kumimoji="1" lang="en-US" altLang="ja-JP" sz="1100" dirty="0" smtClean="0">
                          <a:latin typeface="+mn-ea"/>
                          <a:ea typeface="+mn-ea"/>
                        </a:rPr>
                        <a:t> (3)</a:t>
                      </a:r>
                      <a:r>
                        <a:rPr kumimoji="1" lang="ja-JP" altLang="en-US" sz="1100" dirty="0" smtClean="0">
                          <a:latin typeface="+mn-ea"/>
                          <a:ea typeface="+mn-ea"/>
                        </a:rPr>
                        <a:t>　防災関係機関が講ずる災害応急対策等の内容</a:t>
                      </a:r>
                    </a:p>
                    <a:p>
                      <a:pPr algn="l"/>
                      <a:r>
                        <a:rPr kumimoji="1" lang="en-US" altLang="ja-JP" sz="1100" dirty="0" smtClean="0">
                          <a:latin typeface="+mn-ea"/>
                          <a:ea typeface="+mn-ea"/>
                        </a:rPr>
                        <a:t> (4)</a:t>
                      </a:r>
                      <a:r>
                        <a:rPr kumimoji="1" lang="ja-JP" altLang="en-US" sz="1100" dirty="0" smtClean="0">
                          <a:latin typeface="+mn-ea"/>
                          <a:ea typeface="+mn-ea"/>
                        </a:rPr>
                        <a:t>　各地域における避難対象地域、急傾斜地崩壊危険箇所等に関する知識</a:t>
                      </a:r>
                    </a:p>
                    <a:p>
                      <a:pPr algn="l"/>
                      <a:r>
                        <a:rPr kumimoji="1" lang="en-US" altLang="ja-JP" sz="1100" dirty="0" smtClean="0">
                          <a:latin typeface="+mn-ea"/>
                          <a:ea typeface="+mn-ea"/>
                        </a:rPr>
                        <a:t> (5)</a:t>
                      </a:r>
                      <a:r>
                        <a:rPr kumimoji="1" lang="ja-JP" altLang="en-US" sz="1100" dirty="0" smtClean="0">
                          <a:latin typeface="+mn-ea"/>
                          <a:ea typeface="+mn-ea"/>
                        </a:rPr>
                        <a:t>　各地域における避難場所及び避難経路に関する知識</a:t>
                      </a: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extLst>
                  <a:ext uri="{0D108BD9-81ED-4DB2-BD59-A6C34878D82A}">
                    <a16:rowId xmlns:a16="http://schemas.microsoft.com/office/drawing/2014/main" val="3550419898"/>
                  </a:ext>
                </a:extLst>
              </a:tr>
              <a:tr h="850227">
                <a:tc rowSpan="3">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3">
                  <a:txBody>
                    <a:bodyPr/>
                    <a:lstStyle/>
                    <a:p>
                      <a:pPr defTabSz="360000"/>
                      <a:r>
                        <a:rPr kumimoji="1" lang="ja-JP" altLang="en-US" sz="1100" dirty="0" smtClean="0">
                          <a:latin typeface="+mn-ea"/>
                          <a:ea typeface="+mn-ea"/>
                        </a:rPr>
                        <a:t>□　防火・防災管理業務の一部を委託する。</a:t>
                      </a:r>
                      <a:endParaRPr kumimoji="1" lang="en-US" altLang="ja-JP" sz="1100" dirty="0" smtClean="0">
                        <a:latin typeface="+mn-ea"/>
                        <a:ea typeface="+mn-ea"/>
                      </a:endParaRPr>
                    </a:p>
                    <a:p>
                      <a:pPr defTabSz="360000"/>
                      <a:r>
                        <a:rPr kumimoji="1" lang="ja-JP" altLang="en-US" sz="1100" dirty="0" smtClean="0">
                          <a:latin typeface="+mn-ea"/>
                          <a:ea typeface="+mn-ea"/>
                        </a:rPr>
                        <a:t>　　委託方式及び受託者が行う防火管理業務の範囲と方法は、別表２のとおりとする。</a:t>
                      </a:r>
                    </a:p>
                    <a:p>
                      <a:r>
                        <a:rPr kumimoji="1" lang="ja-JP" altLang="en-US" sz="1100" dirty="0" smtClean="0">
                          <a:latin typeface="+mn-ea"/>
                          <a:ea typeface="+mn-ea"/>
                        </a:rPr>
                        <a:t>　　委託を受けて防火管理業務に従事するものは、管理権原者、防火管理者、</a:t>
                      </a:r>
                      <a:endParaRPr kumimoji="1" lang="en-US" altLang="ja-JP" sz="1100" dirty="0" smtClean="0">
                        <a:latin typeface="+mn-ea"/>
                        <a:ea typeface="+mn-ea"/>
                      </a:endParaRPr>
                    </a:p>
                    <a:p>
                      <a:r>
                        <a:rPr kumimoji="1" lang="ja-JP" altLang="en-US" sz="1100" dirty="0" smtClean="0">
                          <a:latin typeface="+mn-ea"/>
                          <a:ea typeface="+mn-ea"/>
                        </a:rPr>
                        <a:t>　　自衛消防隊長等の指示、命令を受けて適正に業務を実施するものとする。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9595297"/>
                  </a:ext>
                </a:extLst>
              </a:tr>
              <a:tr h="943135">
                <a:tc vMerge="1">
                  <a:txBody>
                    <a:bodyPr/>
                    <a:lstStyle/>
                    <a:p>
                      <a:endParaRPr kumimoji="1" lang="ja-JP" altLang="en-US"/>
                    </a:p>
                  </a:txBody>
                  <a:tcPr/>
                </a:tc>
                <a:tc>
                  <a:txBody>
                    <a:bodyPr/>
                    <a:lstStyle/>
                    <a:p>
                      <a:pPr algn="ctr"/>
                      <a:r>
                        <a:rPr kumimoji="1" lang="ja-JP" altLang="en-US" sz="1100" dirty="0" smtClean="0">
                          <a:latin typeface="+mn-ea"/>
                          <a:ea typeface="+mn-ea"/>
                        </a:rPr>
                        <a:t>全体の防火</a:t>
                      </a:r>
                      <a:endParaRPr kumimoji="1" lang="en-US" altLang="ja-JP" sz="1100" dirty="0" smtClean="0">
                        <a:latin typeface="+mn-ea"/>
                        <a:ea typeface="+mn-ea"/>
                      </a:endParaRPr>
                    </a:p>
                    <a:p>
                      <a:pPr algn="ctr"/>
                      <a:r>
                        <a:rPr kumimoji="1" lang="ja-JP" altLang="en-US" sz="1100" dirty="0" smtClean="0">
                          <a:latin typeface="+mn-ea"/>
                          <a:ea typeface="+mn-ea"/>
                        </a:rPr>
                        <a:t>管理者</a:t>
                      </a:r>
                      <a:endParaRPr kumimoji="1" lang="ja-JP" altLang="en-US" sz="1100" dirty="0">
                        <a:latin typeface="+mn-ea"/>
                        <a:ea typeface="+mn-ea"/>
                      </a:endParaRPr>
                    </a:p>
                  </a:txBody>
                  <a:tcPr marL="36000" marR="36000" marT="36000" marB="36000" vert="eaVert" anchor="ctr"/>
                </a:tc>
                <a:tc gridSpan="3">
                  <a:txBody>
                    <a:bodyPr/>
                    <a:lstStyle/>
                    <a:p>
                      <a:r>
                        <a:rPr kumimoji="1" lang="ja-JP" altLang="en-US" sz="1100" dirty="0" smtClean="0">
                          <a:latin typeface="+mn-ea"/>
                          <a:ea typeface="+mn-ea"/>
                        </a:rPr>
                        <a:t>□　管理権原者は、統括防火管理者を中心に他の管理権原者と協力し、ビル全体の</a:t>
                      </a:r>
                      <a:endParaRPr kumimoji="1" lang="en-US" altLang="ja-JP" sz="1100" dirty="0" smtClean="0">
                        <a:latin typeface="+mn-ea"/>
                        <a:ea typeface="+mn-ea"/>
                      </a:endParaRPr>
                    </a:p>
                    <a:p>
                      <a:r>
                        <a:rPr kumimoji="1" lang="ja-JP" altLang="en-US" sz="1100" dirty="0" smtClean="0">
                          <a:latin typeface="+mn-ea"/>
                          <a:ea typeface="+mn-ea"/>
                        </a:rPr>
                        <a:t>　防火安全性の向上に努める。</a:t>
                      </a:r>
                      <a:endParaRPr kumimoji="1" lang="en-US" altLang="ja-JP" sz="1100" dirty="0" smtClean="0">
                        <a:latin typeface="+mn-ea"/>
                        <a:ea typeface="+mn-ea"/>
                      </a:endParaRPr>
                    </a:p>
                    <a:p>
                      <a:r>
                        <a:rPr kumimoji="1" lang="ja-JP" altLang="en-US" sz="1100" dirty="0" smtClean="0">
                          <a:latin typeface="+mn-ea"/>
                          <a:ea typeface="+mn-ea"/>
                        </a:rPr>
                        <a:t>□　防火管理者は、共同防火管理協議事項及び全体についての消防計画に</a:t>
                      </a:r>
                      <a:endParaRPr kumimoji="1" lang="en-US" altLang="ja-JP" sz="1100" dirty="0" smtClean="0">
                        <a:latin typeface="+mn-ea"/>
                        <a:ea typeface="+mn-ea"/>
                      </a:endParaRPr>
                    </a:p>
                    <a:p>
                      <a:r>
                        <a:rPr kumimoji="1" lang="ja-JP" altLang="en-US" sz="1100" dirty="0" smtClean="0">
                          <a:latin typeface="+mn-ea"/>
                          <a:ea typeface="+mn-ea"/>
                        </a:rPr>
                        <a:t>　定められている事項について、統括防火管理者に報告する。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74279026"/>
                  </a:ext>
                </a:extLst>
              </a:tr>
              <a:tr h="1018342">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vert="eaVert" anchor="ctr"/>
                </a:tc>
                <a:tc gridSpan="3">
                  <a:txBody>
                    <a:bodyPr/>
                    <a:lstStyle/>
                    <a:p>
                      <a:endParaRPr kumimoji="1" lang="ja-JP" altLang="en-US" sz="1100" dirty="0">
                        <a:latin typeface="+mn-ea"/>
                        <a:ea typeface="+mn-ea"/>
                      </a:endParaRPr>
                    </a:p>
                  </a:txBody>
                  <a:tcPr marL="36000" marR="36000" marT="36000" marB="3600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6520379"/>
                  </a:ext>
                </a:extLst>
              </a:tr>
            </a:tbl>
          </a:graphicData>
        </a:graphic>
      </p:graphicFrame>
      <p:sp>
        <p:nvSpPr>
          <p:cNvPr id="17" name="正方形/長方形 16"/>
          <p:cNvSpPr/>
          <p:nvPr/>
        </p:nvSpPr>
        <p:spPr>
          <a:xfrm>
            <a:off x="44594" y="9105227"/>
            <a:ext cx="6788298" cy="749812"/>
          </a:xfrm>
          <a:prstGeom prst="rect">
            <a:avLst/>
          </a:prstGeom>
        </p:spPr>
        <p:txBody>
          <a:bodyPr wrap="square" lIns="36000" tIns="36000" rIns="36000" bIns="36000" anchor="ctr" anchorCtr="0">
            <a:spAutoFit/>
          </a:bodyPr>
          <a:lstStyle/>
          <a:p>
            <a:r>
              <a:rPr lang="ja-JP" altLang="en-US" sz="1100" dirty="0" smtClean="0">
                <a:latin typeface="+mn-ea"/>
              </a:rPr>
              <a:t>●附則　この</a:t>
            </a:r>
            <a:r>
              <a:rPr lang="ja-JP" altLang="en-US" sz="1100" dirty="0">
                <a:latin typeface="+mn-ea"/>
              </a:rPr>
              <a:t>計画は</a:t>
            </a:r>
            <a:r>
              <a:rPr lang="ja-JP" altLang="en-US" sz="1100" dirty="0" smtClean="0">
                <a:latin typeface="+mn-ea"/>
              </a:rPr>
              <a:t>、令和　　年　　月　　日</a:t>
            </a:r>
            <a:r>
              <a:rPr lang="ja-JP" altLang="en-US" sz="1100" dirty="0">
                <a:latin typeface="+mn-ea"/>
              </a:rPr>
              <a:t>から施行する</a:t>
            </a:r>
            <a:r>
              <a:rPr lang="ja-JP" altLang="en-US" sz="1100" dirty="0" smtClean="0">
                <a:latin typeface="+mn-ea"/>
              </a:rPr>
              <a:t>。</a:t>
            </a:r>
            <a:endParaRPr lang="ja-JP" altLang="en-US" sz="1100" dirty="0">
              <a:latin typeface="+mn-ea"/>
            </a:endParaRPr>
          </a:p>
          <a:p>
            <a:r>
              <a:rPr lang="ja-JP" altLang="en-US" sz="1100" dirty="0" smtClean="0">
                <a:latin typeface="+mn-ea"/>
              </a:rPr>
              <a:t>●添付書類　別表１　自主</a:t>
            </a:r>
            <a:r>
              <a:rPr lang="ja-JP" altLang="en-US" sz="1100" dirty="0">
                <a:latin typeface="+mn-ea"/>
              </a:rPr>
              <a:t>点検</a:t>
            </a:r>
            <a:r>
              <a:rPr lang="ja-JP" altLang="en-US" sz="1100" dirty="0" smtClean="0">
                <a:latin typeface="+mn-ea"/>
              </a:rPr>
              <a:t>記録表</a:t>
            </a:r>
            <a:endParaRPr lang="en-US" altLang="ja-JP" sz="1100" dirty="0" smtClean="0">
              <a:latin typeface="+mn-ea"/>
            </a:endParaRPr>
          </a:p>
          <a:p>
            <a:r>
              <a:rPr lang="ja-JP" altLang="en-US" sz="1100" dirty="0" smtClean="0">
                <a:latin typeface="+mn-ea"/>
              </a:rPr>
              <a:t>　　　　　　別表２　</a:t>
            </a:r>
            <a:r>
              <a:rPr lang="ja-JP" altLang="en-US" sz="1100" dirty="0">
                <a:latin typeface="+mn-ea"/>
              </a:rPr>
              <a:t>防火管理業務の委託状況表</a:t>
            </a:r>
            <a:endParaRPr lang="en-US" altLang="ja-JP" sz="1100" dirty="0" smtClean="0">
              <a:latin typeface="+mn-ea"/>
            </a:endParaRPr>
          </a:p>
          <a:p>
            <a:r>
              <a:rPr lang="ja-JP" altLang="en-US" sz="1100" dirty="0">
                <a:latin typeface="+mn-ea"/>
              </a:rPr>
              <a:t>　</a:t>
            </a:r>
            <a:r>
              <a:rPr lang="ja-JP" altLang="en-US" sz="1100" dirty="0" smtClean="0">
                <a:latin typeface="+mn-ea"/>
              </a:rPr>
              <a:t>　　　　　別図　　各階</a:t>
            </a:r>
            <a:r>
              <a:rPr lang="ja-JP" altLang="en-US" sz="1100" dirty="0">
                <a:latin typeface="+mn-ea"/>
              </a:rPr>
              <a:t>平面図</a:t>
            </a:r>
            <a:r>
              <a:rPr lang="en-US" altLang="ja-JP" sz="1100" dirty="0" smtClean="0">
                <a:latin typeface="+mn-ea"/>
              </a:rPr>
              <a:t>(</a:t>
            </a:r>
            <a:r>
              <a:rPr lang="ja-JP" altLang="en-US" sz="1100" dirty="0" smtClean="0">
                <a:latin typeface="+mn-ea"/>
              </a:rPr>
              <a:t>各階</a:t>
            </a:r>
            <a:r>
              <a:rPr lang="ja-JP" altLang="en-US" sz="1100" dirty="0">
                <a:latin typeface="+mn-ea"/>
              </a:rPr>
              <a:t>平面図</a:t>
            </a:r>
            <a:r>
              <a:rPr lang="ja-JP" altLang="en-US" sz="1100" dirty="0" smtClean="0">
                <a:latin typeface="+mn-ea"/>
              </a:rPr>
              <a:t>に避難経路等を</a:t>
            </a:r>
            <a:r>
              <a:rPr lang="ja-JP" altLang="en-US" sz="1100" dirty="0">
                <a:latin typeface="+mn-ea"/>
              </a:rPr>
              <a:t>明記</a:t>
            </a:r>
            <a:r>
              <a:rPr lang="en-US" altLang="ja-JP" sz="1100" dirty="0">
                <a:latin typeface="+mn-ea"/>
              </a:rPr>
              <a:t>)</a:t>
            </a:r>
            <a:endParaRPr lang="ja-JP" altLang="en-US" sz="11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3023509886"/>
              </p:ext>
            </p:extLst>
          </p:nvPr>
        </p:nvGraphicFramePr>
        <p:xfrm>
          <a:off x="68430" y="252085"/>
          <a:ext cx="6703852" cy="9335061"/>
        </p:xfrm>
        <a:graphic>
          <a:graphicData uri="http://schemas.openxmlformats.org/drawingml/2006/table">
            <a:tbl>
              <a:tblPr/>
              <a:tblGrid>
                <a:gridCol w="359074">
                  <a:extLst>
                    <a:ext uri="{9D8B030D-6E8A-4147-A177-3AD203B41FA5}">
                      <a16:colId xmlns:a16="http://schemas.microsoft.com/office/drawing/2014/main" val="4186261261"/>
                    </a:ext>
                  </a:extLst>
                </a:gridCol>
                <a:gridCol w="359074">
                  <a:extLst>
                    <a:ext uri="{9D8B030D-6E8A-4147-A177-3AD203B41FA5}">
                      <a16:colId xmlns:a16="http://schemas.microsoft.com/office/drawing/2014/main" val="301545506"/>
                    </a:ext>
                  </a:extLst>
                </a:gridCol>
                <a:gridCol w="359074">
                  <a:extLst>
                    <a:ext uri="{9D8B030D-6E8A-4147-A177-3AD203B41FA5}">
                      <a16:colId xmlns:a16="http://schemas.microsoft.com/office/drawing/2014/main" val="3001241894"/>
                    </a:ext>
                  </a:extLst>
                </a:gridCol>
                <a:gridCol w="359074">
                  <a:extLst>
                    <a:ext uri="{9D8B030D-6E8A-4147-A177-3AD203B41FA5}">
                      <a16:colId xmlns:a16="http://schemas.microsoft.com/office/drawing/2014/main" val="897884660"/>
                    </a:ext>
                  </a:extLst>
                </a:gridCol>
                <a:gridCol w="359074">
                  <a:extLst>
                    <a:ext uri="{9D8B030D-6E8A-4147-A177-3AD203B41FA5}">
                      <a16:colId xmlns:a16="http://schemas.microsoft.com/office/drawing/2014/main" val="3502938037"/>
                    </a:ext>
                  </a:extLst>
                </a:gridCol>
                <a:gridCol w="359074">
                  <a:extLst>
                    <a:ext uri="{9D8B030D-6E8A-4147-A177-3AD203B41FA5}">
                      <a16:colId xmlns:a16="http://schemas.microsoft.com/office/drawing/2014/main" val="1137737087"/>
                    </a:ext>
                  </a:extLst>
                </a:gridCol>
                <a:gridCol w="359074">
                  <a:extLst>
                    <a:ext uri="{9D8B030D-6E8A-4147-A177-3AD203B41FA5}">
                      <a16:colId xmlns:a16="http://schemas.microsoft.com/office/drawing/2014/main" val="3945140894"/>
                    </a:ext>
                  </a:extLst>
                </a:gridCol>
                <a:gridCol w="359074">
                  <a:extLst>
                    <a:ext uri="{9D8B030D-6E8A-4147-A177-3AD203B41FA5}">
                      <a16:colId xmlns:a16="http://schemas.microsoft.com/office/drawing/2014/main" val="954892537"/>
                    </a:ext>
                  </a:extLst>
                </a:gridCol>
                <a:gridCol w="359074">
                  <a:extLst>
                    <a:ext uri="{9D8B030D-6E8A-4147-A177-3AD203B41FA5}">
                      <a16:colId xmlns:a16="http://schemas.microsoft.com/office/drawing/2014/main" val="1290482480"/>
                    </a:ext>
                  </a:extLst>
                </a:gridCol>
                <a:gridCol w="359074">
                  <a:extLst>
                    <a:ext uri="{9D8B030D-6E8A-4147-A177-3AD203B41FA5}">
                      <a16:colId xmlns:a16="http://schemas.microsoft.com/office/drawing/2014/main" val="3164388657"/>
                    </a:ext>
                  </a:extLst>
                </a:gridCol>
                <a:gridCol w="359074">
                  <a:extLst>
                    <a:ext uri="{9D8B030D-6E8A-4147-A177-3AD203B41FA5}">
                      <a16:colId xmlns:a16="http://schemas.microsoft.com/office/drawing/2014/main" val="3215375769"/>
                    </a:ext>
                  </a:extLst>
                </a:gridCol>
                <a:gridCol w="359074">
                  <a:extLst>
                    <a:ext uri="{9D8B030D-6E8A-4147-A177-3AD203B41FA5}">
                      <a16:colId xmlns:a16="http://schemas.microsoft.com/office/drawing/2014/main" val="3894541792"/>
                    </a:ext>
                  </a:extLst>
                </a:gridCol>
                <a:gridCol w="359074">
                  <a:extLst>
                    <a:ext uri="{9D8B030D-6E8A-4147-A177-3AD203B41FA5}">
                      <a16:colId xmlns:a16="http://schemas.microsoft.com/office/drawing/2014/main" val="1999398005"/>
                    </a:ext>
                  </a:extLst>
                </a:gridCol>
                <a:gridCol w="359074">
                  <a:extLst>
                    <a:ext uri="{9D8B030D-6E8A-4147-A177-3AD203B41FA5}">
                      <a16:colId xmlns:a16="http://schemas.microsoft.com/office/drawing/2014/main" val="4266025797"/>
                    </a:ext>
                  </a:extLst>
                </a:gridCol>
                <a:gridCol w="359074">
                  <a:extLst>
                    <a:ext uri="{9D8B030D-6E8A-4147-A177-3AD203B41FA5}">
                      <a16:colId xmlns:a16="http://schemas.microsoft.com/office/drawing/2014/main" val="967069505"/>
                    </a:ext>
                  </a:extLst>
                </a:gridCol>
                <a:gridCol w="359074">
                  <a:extLst>
                    <a:ext uri="{9D8B030D-6E8A-4147-A177-3AD203B41FA5}">
                      <a16:colId xmlns:a16="http://schemas.microsoft.com/office/drawing/2014/main" val="940984131"/>
                    </a:ext>
                  </a:extLst>
                </a:gridCol>
                <a:gridCol w="958668">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a:t>
                      </a:r>
                      <a:r>
                        <a:rPr lang="ja-JP" altLang="en-US" sz="1100" b="0" i="0" u="none" strike="noStrike" dirty="0" smtClean="0">
                          <a:effectLst/>
                          <a:latin typeface="游ゴシック" panose="020B0400000000000000" pitchFamily="50" charset="-128"/>
                          <a:ea typeface="游ゴシック" panose="020B0400000000000000" pitchFamily="50" charset="-128"/>
                        </a:rPr>
                        <a:t>設備等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喫煙室の管理</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nvPr>
        </p:nvGraphicFramePr>
        <p:xfrm>
          <a:off x="72759" y="314418"/>
          <a:ext cx="6712483" cy="9034118"/>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414805">
                <a:tc rowSpan="4" gridSpan="3">
                  <a:txBody>
                    <a:bodyPr/>
                    <a:lstStyle/>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受託者の</a:t>
                      </a:r>
                      <a:r>
                        <a:rPr lang="ja-JP" sz="1200" kern="0" dirty="0" smtClean="0">
                          <a:effectLst/>
                          <a:latin typeface="+mn-ea"/>
                          <a:ea typeface="+mn-ea"/>
                          <a:cs typeface="ＭＳ 明朝" panose="02020609040205080304" pitchFamily="17" charset="-128"/>
                        </a:rPr>
                        <a:t>氏名</a:t>
                      </a:r>
                      <a:endParaRPr lang="en-US" altLang="ja-JP" sz="12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200" kern="0" dirty="0" smtClean="0">
                          <a:effectLst/>
                          <a:latin typeface="+mn-ea"/>
                          <a:ea typeface="+mn-ea"/>
                          <a:cs typeface="ＭＳ 明朝" panose="02020609040205080304" pitchFamily="17" charset="-128"/>
                        </a:rPr>
                        <a:t>及び住所</a:t>
                      </a:r>
                      <a:r>
                        <a:rPr lang="ja-JP" sz="1200" kern="0" dirty="0">
                          <a:effectLst/>
                          <a:latin typeface="+mn-ea"/>
                          <a:ea typeface="+mn-ea"/>
                          <a:cs typeface="ＭＳ 明朝" panose="02020609040205080304" pitchFamily="17" charset="-128"/>
                        </a:rPr>
                        <a:t>等</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200" kern="0" dirty="0">
                          <a:effectLst/>
                          <a:latin typeface="+mn-ea"/>
                          <a:ea typeface="+mn-ea"/>
                          <a:cs typeface="ＭＳ 明朝" panose="02020609040205080304" pitchFamily="17" charset="-128"/>
                        </a:rPr>
                        <a:t> </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smtClean="0">
                          <a:effectLst/>
                          <a:latin typeface="+mn-ea"/>
                          <a:ea typeface="+mn-ea"/>
                          <a:cs typeface="ＭＳ 明朝" panose="02020609040205080304" pitchFamily="17" charset="-128"/>
                        </a:rPr>
                        <a:t>法人</a:t>
                      </a:r>
                      <a:r>
                        <a:rPr lang="ja-JP" sz="1200" kern="0" dirty="0">
                          <a:effectLst/>
                          <a:latin typeface="+mn-ea"/>
                          <a:ea typeface="+mn-ea"/>
                          <a:cs typeface="ＭＳ 明朝" panose="02020609040205080304" pitchFamily="17" charset="-128"/>
                        </a:rPr>
                        <a:t>にあって</a:t>
                      </a:r>
                      <a:r>
                        <a:rPr lang="ja-JP" sz="1200" kern="0" dirty="0" smtClean="0">
                          <a:effectLst/>
                          <a:latin typeface="+mn-ea"/>
                          <a:ea typeface="+mn-ea"/>
                          <a:cs typeface="ＭＳ 明朝" panose="02020609040205080304" pitchFamily="17" charset="-128"/>
                        </a:rPr>
                        <a:t>は</a:t>
                      </a:r>
                      <a:endParaRPr lang="en-US" altLang="ja-JP" sz="12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200" kern="0" dirty="0" smtClean="0">
                          <a:effectLst/>
                          <a:latin typeface="+mn-ea"/>
                          <a:ea typeface="+mn-ea"/>
                          <a:cs typeface="ＭＳ 明朝" panose="02020609040205080304" pitchFamily="17" charset="-128"/>
                        </a:rPr>
                        <a:t>名称及び主たる</a:t>
                      </a:r>
                      <a:endParaRPr lang="en-US" altLang="ja-JP" sz="12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200" kern="0" dirty="0" smtClean="0">
                          <a:effectLst/>
                          <a:latin typeface="+mn-ea"/>
                          <a:ea typeface="+mn-ea"/>
                          <a:cs typeface="ＭＳ 明朝" panose="02020609040205080304" pitchFamily="17" charset="-128"/>
                        </a:rPr>
                        <a:t>事務所</a:t>
                      </a:r>
                      <a:r>
                        <a:rPr lang="ja-JP" sz="1200" kern="0" dirty="0">
                          <a:effectLst/>
                          <a:latin typeface="+mn-ea"/>
                          <a:ea typeface="+mn-ea"/>
                          <a:cs typeface="ＭＳ 明朝" panose="02020609040205080304" pitchFamily="17" charset="-128"/>
                        </a:rPr>
                        <a:t>の所在地</a:t>
                      </a:r>
                      <a:endParaRPr lang="ja-JP" sz="12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氏名（名称</a:t>
                      </a:r>
                      <a:r>
                        <a:rPr lang="ja-JP" sz="1200" kern="0" dirty="0" smtClean="0">
                          <a:effectLst/>
                          <a:latin typeface="+mn-ea"/>
                          <a:ea typeface="+mn-ea"/>
                          <a:cs typeface="ＭＳ 明朝" panose="02020609040205080304" pitchFamily="17" charset="-128"/>
                        </a:rPr>
                        <a:t>）</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41480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住所（所在地</a:t>
                      </a:r>
                      <a:r>
                        <a:rPr lang="ja-JP" sz="1200" kern="0" dirty="0" smtClean="0">
                          <a:effectLst/>
                          <a:latin typeface="+mn-ea"/>
                          <a:ea typeface="+mn-ea"/>
                          <a:cs typeface="ＭＳ 明朝" panose="02020609040205080304" pitchFamily="17" charset="-128"/>
                        </a:rPr>
                        <a:t>）</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69493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担当事務所</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所在地</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200" kern="0" dirty="0" smtClean="0">
                          <a:effectLst/>
                          <a:latin typeface="+mn-ea"/>
                          <a:ea typeface="+mn-ea"/>
                          <a:cs typeface="ＭＳ 明朝" panose="02020609040205080304" pitchFamily="17" charset="-128"/>
                        </a:rPr>
                        <a:t>ＴＥＬ</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41480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※登録番号</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1815442">
                <a:tc rowSpan="9">
                  <a:txBody>
                    <a:bodyPr/>
                    <a:lstStyle/>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受</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託</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者</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の</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行</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う</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防</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火</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管</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理</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業</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務</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の</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範</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囲</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及</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び</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方</a:t>
                      </a:r>
                      <a:endParaRPr lang="ja-JP" sz="12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法</a:t>
                      </a:r>
                      <a:endParaRPr lang="ja-JP" sz="12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常</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駐</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方</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式</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範</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200" kern="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囲</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火気使用箇所の点検等監視業務</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避難</a:t>
                      </a:r>
                      <a:r>
                        <a:rPr lang="ja-JP" altLang="en-US" sz="1200" kern="0" dirty="0" smtClean="0">
                          <a:effectLst/>
                          <a:latin typeface="+mn-ea"/>
                          <a:ea typeface="+mn-ea"/>
                          <a:cs typeface="ＭＳ 明朝" panose="02020609040205080304" pitchFamily="17" charset="-128"/>
                        </a:rPr>
                        <a:t>また</a:t>
                      </a:r>
                      <a:r>
                        <a:rPr lang="ja-JP" sz="1200" kern="0" dirty="0" smtClean="0">
                          <a:effectLst/>
                          <a:latin typeface="+mn-ea"/>
                          <a:ea typeface="+mn-ea"/>
                          <a:cs typeface="ＭＳ 明朝" panose="02020609040205080304" pitchFamily="17" charset="-128"/>
                        </a:rPr>
                        <a:t>は</a:t>
                      </a:r>
                      <a:r>
                        <a:rPr lang="ja-JP" sz="1200" kern="0" dirty="0">
                          <a:effectLst/>
                          <a:latin typeface="+mn-ea"/>
                          <a:ea typeface="+mn-ea"/>
                          <a:cs typeface="ＭＳ 明朝" panose="02020609040205080304" pitchFamily="17" charset="-128"/>
                        </a:rPr>
                        <a:t>防火上必要な構造及び設備の維持管理</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火災が発生した場合の初動</a:t>
                      </a:r>
                      <a:r>
                        <a:rPr lang="ja-JP" sz="1200" kern="0" dirty="0" smtClean="0">
                          <a:effectLst/>
                          <a:latin typeface="+mn-ea"/>
                          <a:ea typeface="+mn-ea"/>
                          <a:cs typeface="ＭＳ 明朝" panose="02020609040205080304" pitchFamily="17" charset="-128"/>
                        </a:rPr>
                        <a:t>措置</a:t>
                      </a:r>
                      <a:endParaRPr lang="en-US" altLang="ja-JP" sz="12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初期消火</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a:t>
                      </a:r>
                      <a:r>
                        <a:rPr lang="ja-JP" sz="1200" kern="0" dirty="0">
                          <a:effectLst/>
                          <a:latin typeface="+mn-ea"/>
                          <a:ea typeface="+mn-ea"/>
                          <a:cs typeface="ＭＳ 明朝" panose="02020609040205080304" pitchFamily="17" charset="-128"/>
                        </a:rPr>
                        <a:t>通報</a:t>
                      </a:r>
                      <a:r>
                        <a:rPr lang="ja-JP" sz="1200" kern="0" dirty="0" smtClean="0">
                          <a:effectLst/>
                          <a:latin typeface="+mn-ea"/>
                          <a:ea typeface="+mn-ea"/>
                          <a:cs typeface="ＭＳ 明朝" panose="02020609040205080304" pitchFamily="17" charset="-128"/>
                        </a:rPr>
                        <a:t>連絡</a:t>
                      </a:r>
                      <a:r>
                        <a:rPr lang="ja-JP" altLang="en-US" sz="1200" kern="0" dirty="0" smtClean="0">
                          <a:effectLst/>
                          <a:latin typeface="+mn-ea"/>
                          <a:ea typeface="+mn-ea"/>
                          <a:cs typeface="ＭＳ 明朝" panose="02020609040205080304" pitchFamily="17" charset="-128"/>
                        </a:rPr>
                        <a:t>　</a:t>
                      </a:r>
                      <a:r>
                        <a:rPr lang="en-US" sz="1200" kern="0" dirty="0" smtClean="0">
                          <a:effectLst/>
                          <a:latin typeface="+mn-ea"/>
                          <a:ea typeface="+mn-ea"/>
                          <a:cs typeface="Times New Roman" panose="02020603050405020304" pitchFamily="18" charset="0"/>
                        </a:rPr>
                        <a:t> </a:t>
                      </a:r>
                      <a:r>
                        <a:rPr lang="ja-JP" sz="1200" kern="0" dirty="0" smtClean="0">
                          <a:effectLst/>
                          <a:latin typeface="+mn-ea"/>
                          <a:ea typeface="+mn-ea"/>
                          <a:cs typeface="ＭＳ 明朝" panose="02020609040205080304" pitchFamily="17" charset="-128"/>
                        </a:rPr>
                        <a:t>□避難誘導</a:t>
                      </a:r>
                      <a:r>
                        <a:rPr lang="ja-JP" altLang="en-US" sz="1200" kern="0" dirty="0" smtClean="0">
                          <a:effectLst/>
                          <a:latin typeface="+mn-ea"/>
                          <a:ea typeface="+mn-ea"/>
                          <a:cs typeface="ＭＳ 明朝" panose="02020609040205080304" pitchFamily="17" charset="-128"/>
                        </a:rPr>
                        <a:t>　</a:t>
                      </a:r>
                      <a:r>
                        <a:rPr lang="en-US" sz="1200" kern="0" dirty="0" smtClean="0">
                          <a:effectLst/>
                          <a:latin typeface="+mn-ea"/>
                          <a:ea typeface="+mn-ea"/>
                          <a:cs typeface="Times New Roman" panose="02020603050405020304" pitchFamily="18" charset="0"/>
                        </a:rPr>
                        <a:t> </a:t>
                      </a:r>
                      <a:r>
                        <a:rPr lang="ja-JP" sz="1200" kern="0" dirty="0">
                          <a:effectLst/>
                          <a:latin typeface="+mn-ea"/>
                          <a:ea typeface="+mn-ea"/>
                          <a:cs typeface="ＭＳ 明朝" panose="02020609040205080304" pitchFamily="17" charset="-128"/>
                        </a:rPr>
                        <a:t>□その他（　　　　　　　　）</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周囲の可燃物の整理</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その他（　 　　　　　　　　　　　　　　　　　　　　　　　）</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414805">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方</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法</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常駐場所</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200" kern="0" dirty="0" smtClean="0">
                          <a:effectLst/>
                          <a:latin typeface="+mn-ea"/>
                          <a:ea typeface="+mn-ea"/>
                          <a:cs typeface="ＭＳ 明朝" panose="02020609040205080304" pitchFamily="17" charset="-128"/>
                        </a:rPr>
                        <a:t>常駐人員</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200" kern="0" dirty="0">
                          <a:effectLst/>
                          <a:latin typeface="+mn-ea"/>
                          <a:ea typeface="+mn-ea"/>
                          <a:cs typeface="Times New Roman" panose="02020603050405020304" pitchFamily="18" charset="0"/>
                        </a:rPr>
                        <a:t> </a:t>
                      </a:r>
                      <a:r>
                        <a:rPr lang="ja-JP" altLang="en-US" sz="1200" kern="0" dirty="0" smtClean="0">
                          <a:effectLst/>
                          <a:latin typeface="+mn-ea"/>
                          <a:ea typeface="+mn-ea"/>
                          <a:cs typeface="Times New Roman" panose="02020603050405020304" pitchFamily="18" charset="0"/>
                        </a:rPr>
                        <a:t>人</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41480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委託する時間帯</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1255186">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巡</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回</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方</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式</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範</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200" kern="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囲</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巡回による火気使用箇所の点検等監視業務</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火災が発生した場合の初動</a:t>
                      </a:r>
                      <a:r>
                        <a:rPr lang="ja-JP" sz="1200" kern="0" dirty="0" smtClean="0">
                          <a:effectLst/>
                          <a:latin typeface="+mn-ea"/>
                          <a:ea typeface="+mn-ea"/>
                          <a:cs typeface="ＭＳ 明朝" panose="02020609040205080304" pitchFamily="17" charset="-128"/>
                        </a:rPr>
                        <a:t>措置</a:t>
                      </a:r>
                      <a:endParaRPr lang="en-US" altLang="ja-JP" sz="12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初期消火</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通報連絡</a:t>
                      </a:r>
                      <a:r>
                        <a:rPr lang="ja-JP" altLang="en-US" sz="1200" kern="0" dirty="0" smtClean="0">
                          <a:effectLst/>
                          <a:latin typeface="+mn-ea"/>
                          <a:ea typeface="+mn-ea"/>
                          <a:cs typeface="ＭＳ 明朝" panose="02020609040205080304" pitchFamily="17" charset="-128"/>
                        </a:rPr>
                        <a:t>　</a:t>
                      </a:r>
                      <a:r>
                        <a:rPr lang="en-US" sz="1200" kern="0" dirty="0" smtClean="0">
                          <a:effectLst/>
                          <a:latin typeface="+mn-ea"/>
                          <a:ea typeface="+mn-ea"/>
                          <a:cs typeface="Times New Roman" panose="02020603050405020304" pitchFamily="18" charset="0"/>
                        </a:rPr>
                        <a:t> </a:t>
                      </a:r>
                      <a:r>
                        <a:rPr lang="ja-JP" sz="1200" kern="0" dirty="0" smtClean="0">
                          <a:effectLst/>
                          <a:latin typeface="+mn-ea"/>
                          <a:ea typeface="+mn-ea"/>
                          <a:cs typeface="ＭＳ 明朝" panose="02020609040205080304" pitchFamily="17" charset="-128"/>
                        </a:rPr>
                        <a:t>□</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その他</a:t>
                      </a:r>
                      <a:r>
                        <a:rPr lang="ja-JP" sz="1200" kern="0" dirty="0">
                          <a:effectLst/>
                          <a:latin typeface="+mn-ea"/>
                          <a:ea typeface="+mn-ea"/>
                          <a:cs typeface="ＭＳ 明朝" panose="02020609040205080304" pitchFamily="17" charset="-128"/>
                        </a:rPr>
                        <a:t>（　</a:t>
                      </a:r>
                      <a:r>
                        <a:rPr lang="en-US" sz="1200" kern="0" dirty="0">
                          <a:effectLst/>
                          <a:latin typeface="+mn-ea"/>
                          <a:ea typeface="+mn-ea"/>
                          <a:cs typeface="ＭＳ 明朝" panose="02020609040205080304" pitchFamily="17" charset="-128"/>
                        </a:rPr>
                        <a:t>            </a:t>
                      </a:r>
                      <a:r>
                        <a:rPr lang="ja-JP" sz="1200" kern="0" dirty="0">
                          <a:effectLst/>
                          <a:latin typeface="+mn-ea"/>
                          <a:ea typeface="+mn-ea"/>
                          <a:cs typeface="ＭＳ 明朝" panose="02020609040205080304" pitchFamily="17" charset="-128"/>
                        </a:rPr>
                        <a:t>　　　　　　　）</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その他（　 　　　　　　　　　　　　　　　　　　　　　　　）</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414805">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方</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法</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200" kern="0">
                          <a:effectLst/>
                          <a:latin typeface="+mn-ea"/>
                          <a:ea typeface="+mn-ea"/>
                          <a:cs typeface="ＭＳ 明朝" panose="02020609040205080304" pitchFamily="17" charset="-128"/>
                        </a:rPr>
                        <a:t>巡回回数</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200" kern="0" dirty="0" smtClean="0">
                          <a:effectLst/>
                          <a:latin typeface="+mn-ea"/>
                          <a:ea typeface="+mn-ea"/>
                          <a:cs typeface="ＭＳ 明朝" panose="02020609040205080304" pitchFamily="17" charset="-128"/>
                        </a:rPr>
                        <a:t>巡回人員</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200" kern="0" dirty="0">
                          <a:effectLst/>
                          <a:latin typeface="+mn-ea"/>
                          <a:ea typeface="+mn-ea"/>
                          <a:cs typeface="Times New Roman" panose="02020603050405020304" pitchFamily="18" charset="0"/>
                        </a:rPr>
                        <a:t> </a:t>
                      </a:r>
                      <a:r>
                        <a:rPr lang="ja-JP" altLang="en-US" sz="1200" kern="0" dirty="0" smtClean="0">
                          <a:effectLst/>
                          <a:latin typeface="+mn-ea"/>
                          <a:ea typeface="+mn-ea"/>
                          <a:cs typeface="Times New Roman" panose="02020603050405020304" pitchFamily="18" charset="0"/>
                        </a:rPr>
                        <a:t>人</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41480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200" kern="0">
                          <a:effectLst/>
                          <a:latin typeface="+mn-ea"/>
                          <a:ea typeface="+mn-ea"/>
                          <a:cs typeface="ＭＳ 明朝" panose="02020609040205080304" pitchFamily="17" charset="-128"/>
                        </a:rPr>
                        <a:t>委託する時間帯</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1255186">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遠</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隔</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移</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報</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方</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式</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範</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200" kern="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囲</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火災異常の遠隔監視及び現場確認業務</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火災が発生した場合の初動</a:t>
                      </a:r>
                      <a:r>
                        <a:rPr lang="ja-JP" sz="1200" kern="0" dirty="0" smtClean="0">
                          <a:effectLst/>
                          <a:latin typeface="+mn-ea"/>
                          <a:ea typeface="+mn-ea"/>
                          <a:cs typeface="ＭＳ 明朝" panose="02020609040205080304" pitchFamily="17" charset="-128"/>
                        </a:rPr>
                        <a:t>措置</a:t>
                      </a:r>
                      <a:endParaRPr lang="en-US" altLang="ja-JP" sz="12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200" kern="100" dirty="0" smtClean="0">
                          <a:effectLst/>
                          <a:latin typeface="+mn-ea"/>
                          <a:ea typeface="+mn-ea"/>
                          <a:cs typeface="Times New Roman" panose="02020603050405020304" pitchFamily="18" charset="0"/>
                        </a:rPr>
                        <a:t>　　</a:t>
                      </a:r>
                      <a:r>
                        <a:rPr lang="ja-JP" sz="1200" kern="0" dirty="0" smtClean="0">
                          <a:effectLst/>
                          <a:latin typeface="+mn-ea"/>
                          <a:ea typeface="+mn-ea"/>
                          <a:cs typeface="ＭＳ 明朝" panose="02020609040205080304" pitchFamily="17" charset="-128"/>
                        </a:rPr>
                        <a:t>□</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初期消火</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a:t>
                      </a:r>
                      <a:r>
                        <a:rPr lang="ja-JP" altLang="en-US" sz="1200" kern="0" dirty="0" smtClean="0">
                          <a:effectLst/>
                          <a:latin typeface="+mn-ea"/>
                          <a:ea typeface="+mn-ea"/>
                          <a:cs typeface="ＭＳ 明朝" panose="02020609040205080304" pitchFamily="17" charset="-128"/>
                        </a:rPr>
                        <a:t>　</a:t>
                      </a:r>
                      <a:r>
                        <a:rPr lang="ja-JP" sz="1200" kern="0" dirty="0" smtClean="0">
                          <a:effectLst/>
                          <a:latin typeface="+mn-ea"/>
                          <a:ea typeface="+mn-ea"/>
                          <a:cs typeface="ＭＳ 明朝" panose="02020609040205080304" pitchFamily="17" charset="-128"/>
                        </a:rPr>
                        <a:t>通報連絡</a:t>
                      </a:r>
                      <a:r>
                        <a:rPr lang="ja-JP" altLang="en-US" sz="1200" kern="0" dirty="0" smtClean="0">
                          <a:effectLst/>
                          <a:latin typeface="+mn-ea"/>
                          <a:ea typeface="+mn-ea"/>
                          <a:cs typeface="ＭＳ 明朝" panose="02020609040205080304" pitchFamily="17" charset="-128"/>
                        </a:rPr>
                        <a:t>　</a:t>
                      </a:r>
                      <a:r>
                        <a:rPr lang="en-US" sz="1200" kern="0" dirty="0" smtClean="0">
                          <a:effectLst/>
                          <a:latin typeface="+mn-ea"/>
                          <a:ea typeface="+mn-ea"/>
                          <a:cs typeface="Times New Roman" panose="02020603050405020304" pitchFamily="18" charset="0"/>
                        </a:rPr>
                        <a:t> </a:t>
                      </a:r>
                      <a:r>
                        <a:rPr lang="ja-JP" sz="1200" kern="0" dirty="0">
                          <a:effectLst/>
                          <a:latin typeface="+mn-ea"/>
                          <a:ea typeface="+mn-ea"/>
                          <a:cs typeface="ＭＳ 明朝" panose="02020609040205080304" pitchFamily="17" charset="-128"/>
                        </a:rPr>
                        <a:t>□その他（　</a:t>
                      </a:r>
                      <a:r>
                        <a:rPr lang="en-US" sz="1200" kern="0" dirty="0">
                          <a:effectLst/>
                          <a:latin typeface="+mn-ea"/>
                          <a:ea typeface="+mn-ea"/>
                          <a:cs typeface="ＭＳ 明朝" panose="02020609040205080304" pitchFamily="17" charset="-128"/>
                        </a:rPr>
                        <a:t>            </a:t>
                      </a:r>
                      <a:r>
                        <a:rPr lang="ja-JP" sz="1200" kern="0" dirty="0">
                          <a:effectLst/>
                          <a:latin typeface="+mn-ea"/>
                          <a:ea typeface="+mn-ea"/>
                          <a:cs typeface="ＭＳ 明朝" panose="02020609040205080304" pitchFamily="17" charset="-128"/>
                        </a:rPr>
                        <a:t>　　　　　　　）</a:t>
                      </a:r>
                      <a:endParaRPr lang="ja-JP" sz="12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　その他（　 　　　　　　　　　　　　　　　　　　　　　　　）</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69493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方</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200" kern="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200" kern="0">
                          <a:effectLst/>
                          <a:latin typeface="+mn-ea"/>
                          <a:ea typeface="+mn-ea"/>
                          <a:cs typeface="ＭＳ 明朝" panose="02020609040205080304" pitchFamily="17" charset="-128"/>
                        </a:rPr>
                        <a:t>法</a:t>
                      </a:r>
                      <a:endParaRPr lang="ja-JP" sz="12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現場確認要員の</a:t>
                      </a:r>
                      <a:endParaRPr lang="ja-JP" sz="12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待機場所</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200" kern="100" dirty="0" smtClean="0">
                          <a:effectLst/>
                          <a:latin typeface="+mn-ea"/>
                          <a:ea typeface="+mn-ea"/>
                          <a:cs typeface="Times New Roman" panose="02020603050405020304" pitchFamily="18" charset="0"/>
                        </a:rPr>
                        <a:t>到着</a:t>
                      </a:r>
                      <a:endParaRPr lang="en-US" altLang="ja-JP" sz="12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200" kern="100" dirty="0" smtClean="0">
                          <a:effectLst/>
                          <a:latin typeface="+mn-ea"/>
                          <a:ea typeface="+mn-ea"/>
                          <a:cs typeface="Times New Roman" panose="02020603050405020304" pitchFamily="18" charset="0"/>
                        </a:rPr>
                        <a:t>所要時間</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200" kern="0" dirty="0">
                          <a:effectLst/>
                          <a:latin typeface="+mn-ea"/>
                          <a:ea typeface="+mn-ea"/>
                          <a:cs typeface="Times New Roman" panose="02020603050405020304" pitchFamily="18" charset="0"/>
                        </a:rPr>
                        <a:t>分</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41480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200" kern="0" dirty="0">
                          <a:effectLst/>
                          <a:latin typeface="+mn-ea"/>
                          <a:ea typeface="+mn-ea"/>
                          <a:cs typeface="ＭＳ 明朝" panose="02020609040205080304" pitchFamily="17" charset="-128"/>
                        </a:rPr>
                        <a:t>委託する時間帯</a:t>
                      </a:r>
                      <a:endParaRPr lang="ja-JP" sz="12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13551" y="1195853"/>
            <a:ext cx="1154940"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89842"/>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89842"/>
            <a:ext cx="3429000" cy="261610"/>
          </a:xfrm>
          <a:prstGeom prst="rect">
            <a:avLst/>
          </a:prstGeom>
        </p:spPr>
        <p:txBody>
          <a:bodyPr>
            <a:spAutoFit/>
          </a:bodyPr>
          <a:lstStyle/>
          <a:p>
            <a:r>
              <a:rPr lang="ja-JP" altLang="en-US" sz="1100" b="1" dirty="0" smtClean="0">
                <a:latin typeface="+mn-ea"/>
              </a:rPr>
              <a:t>別表２</a:t>
            </a:r>
            <a:r>
              <a:rPr lang="ja-JP" altLang="en-US" sz="1100" b="1" dirty="0">
                <a:latin typeface="+mn-ea"/>
              </a:rPr>
              <a:t>　防火管理業務の委託状況表</a:t>
            </a:r>
          </a:p>
        </p:txBody>
      </p:sp>
      <p:sp>
        <p:nvSpPr>
          <p:cNvPr id="25" name="正方形/長方形 24"/>
          <p:cNvSpPr/>
          <p:nvPr/>
        </p:nvSpPr>
        <p:spPr>
          <a:xfrm>
            <a:off x="0" y="9444335"/>
            <a:ext cx="7006419" cy="461665"/>
          </a:xfrm>
          <a:prstGeom prst="rect">
            <a:avLst/>
          </a:prstGeom>
        </p:spPr>
        <p:txBody>
          <a:bodyPr wrap="square">
            <a:spAutoFit/>
          </a:bodyPr>
          <a:lstStyle/>
          <a:p>
            <a:r>
              <a:rPr lang="en-US" altLang="ja-JP" sz="1200" dirty="0">
                <a:latin typeface="+mn-ea"/>
              </a:rPr>
              <a:t>※</a:t>
            </a:r>
            <a:r>
              <a:rPr lang="ja-JP" altLang="en-US" sz="1200" dirty="0">
                <a:latin typeface="+mn-ea"/>
              </a:rPr>
              <a:t>　登録番号とは、即時通報を行う警備会社として、横浜市消防局に登録されている番号を言い</a:t>
            </a:r>
            <a:r>
              <a:rPr lang="ja-JP" altLang="en-US" sz="1200" dirty="0" smtClean="0">
                <a:latin typeface="+mn-ea"/>
              </a:rPr>
              <a:t>、</a:t>
            </a:r>
            <a:endParaRPr lang="en-US" altLang="ja-JP" sz="1200" dirty="0" smtClean="0">
              <a:latin typeface="+mn-ea"/>
            </a:endParaRPr>
          </a:p>
          <a:p>
            <a:r>
              <a:rPr lang="ja-JP" altLang="en-US" sz="1200" dirty="0">
                <a:latin typeface="+mn-ea"/>
              </a:rPr>
              <a:t>　</a:t>
            </a:r>
            <a:r>
              <a:rPr lang="ja-JP" altLang="en-US" sz="1200" dirty="0" smtClean="0">
                <a:latin typeface="+mn-ea"/>
              </a:rPr>
              <a:t>登録</a:t>
            </a:r>
            <a:r>
              <a:rPr lang="ja-JP" altLang="en-US" sz="1200" dirty="0">
                <a:latin typeface="+mn-ea"/>
              </a:rPr>
              <a:t>されている場合は、該当する番号を記入します。未登録の場合は記入不要です。</a:t>
            </a:r>
          </a:p>
        </p:txBody>
      </p:sp>
    </p:spTree>
    <p:extLst>
      <p:ext uri="{BB962C8B-B14F-4D97-AF65-F5344CB8AC3E}">
        <p14:creationId xmlns:p14="http://schemas.microsoft.com/office/powerpoint/2010/main" val="332224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a:t>
            </a:r>
            <a:r>
              <a:rPr lang="ja-JP" altLang="en-US" sz="1100" b="1" dirty="0" smtClean="0">
                <a:latin typeface="+mn-ea"/>
              </a:rPr>
              <a:t>消防用設備</a:t>
            </a:r>
            <a:r>
              <a:rPr lang="ja-JP" altLang="en-US" sz="1100" b="1" dirty="0">
                <a:latin typeface="+mn-ea"/>
              </a:rPr>
              <a:t>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3014</Words>
  <Application>Microsoft Office PowerPoint</Application>
  <PresentationFormat>A4 210 x 297 mm</PresentationFormat>
  <Paragraphs>744</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2022-10-26T09:06:14Z</dcterms:created>
  <dcterms:modified xsi:type="dcterms:W3CDTF">2024-03-22T06:44:12Z</dcterms:modified>
</cp:coreProperties>
</file>